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11"/>
  </p:notesMasterIdLst>
  <p:sldIdLst>
    <p:sldId id="256" r:id="rId2"/>
    <p:sldId id="336" r:id="rId3"/>
    <p:sldId id="346" r:id="rId4"/>
    <p:sldId id="341" r:id="rId5"/>
    <p:sldId id="345" r:id="rId6"/>
    <p:sldId id="347" r:id="rId7"/>
    <p:sldId id="342" r:id="rId8"/>
    <p:sldId id="343" r:id="rId9"/>
    <p:sldId id="344" r:id="rId10"/>
  </p:sldIdLst>
  <p:sldSz cx="9144000" cy="6858000" type="screen4x3"/>
  <p:notesSz cx="6797675" cy="9929813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94" roundtripDataSignature="AMtx7mieQNmbwhbKcs36h6wazbwS/vTzJ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E93A05E3-3416-45BF-8EED-E0FB6962D1D6}">
  <a:tblStyle styleId="{E93A05E3-3416-45BF-8EED-E0FB6962D1D6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D3736739-1A5E-4609-8934-6A8BE2CB466A}" styleName="Table_1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7" d="100"/>
          <a:sy n="107" d="100"/>
        </p:scale>
        <p:origin x="1734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98" Type="http://schemas.openxmlformats.org/officeDocument/2006/relationships/tableStyles" Target="tableStyles.xml"/><Relationship Id="rId3" Type="http://schemas.openxmlformats.org/officeDocument/2006/relationships/slide" Target="slides/slide2.xml"/><Relationship Id="rId97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9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95" Type="http://schemas.openxmlformats.org/officeDocument/2006/relationships/presProps" Target="presProps.xml"/><Relationship Id="rId10" Type="http://schemas.openxmlformats.org/officeDocument/2006/relationships/slide" Target="slides/slide9.xml"/><Relationship Id="rId94" Type="http://customschemas.google.com/relationships/presentationmetadata" Target="metadata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2" y="1"/>
            <a:ext cx="2946345" cy="496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297" tIns="45636" rIns="91297" bIns="45636" anchor="t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49745" y="1"/>
            <a:ext cx="2946345" cy="496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297" tIns="45636" rIns="91297" bIns="45636" anchor="t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915988" y="744538"/>
            <a:ext cx="4965700" cy="37242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79926" y="4715948"/>
            <a:ext cx="5437822" cy="44685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297" tIns="45636" rIns="91297" bIns="45636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2" y="9431895"/>
            <a:ext cx="2946345" cy="496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297" tIns="45636" rIns="91297" bIns="45636" anchor="b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49745" y="9431895"/>
            <a:ext cx="2946345" cy="496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297" tIns="45636" rIns="91297" bIns="45636" anchor="b" anchorCtr="0">
            <a:noAutofit/>
          </a:bodyPr>
          <a:lstStyle/>
          <a:p>
            <a:pPr algn="r">
              <a:buSzPts val="1200"/>
            </a:pPr>
            <a:fld id="{00000000-1234-1234-1234-123412341234}" type="slidenum">
              <a:rPr lang="en-US" sz="1200" smtClean="0"/>
              <a:pPr algn="r">
                <a:buSzPts val="1200"/>
              </a:pPr>
              <a:t>‹N›</a:t>
            </a:fld>
            <a:endParaRPr lang="en-US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p1:notes"/>
          <p:cNvSpPr txBox="1">
            <a:spLocks noGrp="1"/>
          </p:cNvSpPr>
          <p:nvPr>
            <p:ph type="body" idx="1"/>
          </p:nvPr>
        </p:nvSpPr>
        <p:spPr>
          <a:xfrm>
            <a:off x="679926" y="4715948"/>
            <a:ext cx="5437822" cy="4468574"/>
          </a:xfrm>
          <a:prstGeom prst="rect">
            <a:avLst/>
          </a:prstGeom>
        </p:spPr>
        <p:txBody>
          <a:bodyPr spcFirstLastPara="1" wrap="square" lIns="91297" tIns="45636" rIns="91297" bIns="45636" anchor="t" anchorCtr="0">
            <a:noAutofit/>
          </a:bodyPr>
          <a:lstStyle/>
          <a:p>
            <a:pPr marL="0" indent="0"/>
            <a:endParaRPr/>
          </a:p>
        </p:txBody>
      </p:sp>
      <p:sp>
        <p:nvSpPr>
          <p:cNvPr id="184" name="Google Shape;184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5988" y="744538"/>
            <a:ext cx="4965700" cy="37242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4" name="Google Shape;1004;p21:notes"/>
          <p:cNvSpPr txBox="1">
            <a:spLocks noGrp="1"/>
          </p:cNvSpPr>
          <p:nvPr>
            <p:ph type="body" idx="1"/>
          </p:nvPr>
        </p:nvSpPr>
        <p:spPr>
          <a:xfrm>
            <a:off x="679926" y="4715948"/>
            <a:ext cx="5437822" cy="4468574"/>
          </a:xfrm>
          <a:prstGeom prst="rect">
            <a:avLst/>
          </a:prstGeom>
        </p:spPr>
        <p:txBody>
          <a:bodyPr spcFirstLastPara="1" wrap="square" lIns="91297" tIns="45636" rIns="91297" bIns="45636" anchor="t" anchorCtr="0">
            <a:noAutofit/>
          </a:bodyPr>
          <a:lstStyle/>
          <a:p>
            <a:pPr marL="0" indent="0"/>
            <a:endParaRPr/>
          </a:p>
        </p:txBody>
      </p:sp>
      <p:sp>
        <p:nvSpPr>
          <p:cNvPr id="1005" name="Google Shape;1005;p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5988" y="744538"/>
            <a:ext cx="4965700" cy="37242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4" name="Google Shape;1004;p21:notes"/>
          <p:cNvSpPr txBox="1">
            <a:spLocks noGrp="1"/>
          </p:cNvSpPr>
          <p:nvPr>
            <p:ph type="body" idx="1"/>
          </p:nvPr>
        </p:nvSpPr>
        <p:spPr>
          <a:xfrm>
            <a:off x="679926" y="4715948"/>
            <a:ext cx="5437822" cy="4468574"/>
          </a:xfrm>
          <a:prstGeom prst="rect">
            <a:avLst/>
          </a:prstGeom>
        </p:spPr>
        <p:txBody>
          <a:bodyPr spcFirstLastPara="1" wrap="square" lIns="91297" tIns="45636" rIns="91297" bIns="45636" anchor="t" anchorCtr="0">
            <a:noAutofit/>
          </a:bodyPr>
          <a:lstStyle/>
          <a:p>
            <a:pPr marL="0" indent="0"/>
            <a:endParaRPr/>
          </a:p>
        </p:txBody>
      </p:sp>
      <p:sp>
        <p:nvSpPr>
          <p:cNvPr id="1005" name="Google Shape;1005;p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5988" y="744538"/>
            <a:ext cx="4965700" cy="37242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67479232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4" name="Google Shape;1004;p21:notes"/>
          <p:cNvSpPr txBox="1">
            <a:spLocks noGrp="1"/>
          </p:cNvSpPr>
          <p:nvPr>
            <p:ph type="body" idx="1"/>
          </p:nvPr>
        </p:nvSpPr>
        <p:spPr>
          <a:xfrm>
            <a:off x="679926" y="4715948"/>
            <a:ext cx="5437822" cy="4468574"/>
          </a:xfrm>
          <a:prstGeom prst="rect">
            <a:avLst/>
          </a:prstGeom>
        </p:spPr>
        <p:txBody>
          <a:bodyPr spcFirstLastPara="1" wrap="square" lIns="91297" tIns="45636" rIns="91297" bIns="45636" anchor="t" anchorCtr="0">
            <a:noAutofit/>
          </a:bodyPr>
          <a:lstStyle/>
          <a:p>
            <a:pPr marL="0" indent="0"/>
            <a:endParaRPr/>
          </a:p>
        </p:txBody>
      </p:sp>
      <p:sp>
        <p:nvSpPr>
          <p:cNvPr id="1005" name="Google Shape;1005;p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5988" y="744538"/>
            <a:ext cx="4965700" cy="37242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15022926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4" name="Google Shape;1004;p21:notes"/>
          <p:cNvSpPr txBox="1">
            <a:spLocks noGrp="1"/>
          </p:cNvSpPr>
          <p:nvPr>
            <p:ph type="body" idx="1"/>
          </p:nvPr>
        </p:nvSpPr>
        <p:spPr>
          <a:xfrm>
            <a:off x="679926" y="4715948"/>
            <a:ext cx="5437822" cy="4468574"/>
          </a:xfrm>
          <a:prstGeom prst="rect">
            <a:avLst/>
          </a:prstGeom>
        </p:spPr>
        <p:txBody>
          <a:bodyPr spcFirstLastPara="1" wrap="square" lIns="91297" tIns="45636" rIns="91297" bIns="45636" anchor="t" anchorCtr="0">
            <a:noAutofit/>
          </a:bodyPr>
          <a:lstStyle/>
          <a:p>
            <a:pPr marL="0" indent="0"/>
            <a:endParaRPr/>
          </a:p>
        </p:txBody>
      </p:sp>
      <p:sp>
        <p:nvSpPr>
          <p:cNvPr id="1005" name="Google Shape;1005;p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5988" y="744538"/>
            <a:ext cx="4965700" cy="37242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08995251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4" name="Google Shape;1004;p21:notes"/>
          <p:cNvSpPr txBox="1">
            <a:spLocks noGrp="1"/>
          </p:cNvSpPr>
          <p:nvPr>
            <p:ph type="body" idx="1"/>
          </p:nvPr>
        </p:nvSpPr>
        <p:spPr>
          <a:xfrm>
            <a:off x="679926" y="4715948"/>
            <a:ext cx="5437822" cy="4468574"/>
          </a:xfrm>
          <a:prstGeom prst="rect">
            <a:avLst/>
          </a:prstGeom>
        </p:spPr>
        <p:txBody>
          <a:bodyPr spcFirstLastPara="1" wrap="square" lIns="91297" tIns="45636" rIns="91297" bIns="45636" anchor="t" anchorCtr="0">
            <a:noAutofit/>
          </a:bodyPr>
          <a:lstStyle/>
          <a:p>
            <a:pPr marL="0" indent="0"/>
            <a:endParaRPr/>
          </a:p>
        </p:txBody>
      </p:sp>
      <p:sp>
        <p:nvSpPr>
          <p:cNvPr id="1005" name="Google Shape;1005;p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5988" y="744538"/>
            <a:ext cx="4965700" cy="37242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82912586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4" name="Google Shape;1004;p21:notes"/>
          <p:cNvSpPr txBox="1">
            <a:spLocks noGrp="1"/>
          </p:cNvSpPr>
          <p:nvPr>
            <p:ph type="body" idx="1"/>
          </p:nvPr>
        </p:nvSpPr>
        <p:spPr>
          <a:xfrm>
            <a:off x="679926" y="4715948"/>
            <a:ext cx="5437822" cy="4468574"/>
          </a:xfrm>
          <a:prstGeom prst="rect">
            <a:avLst/>
          </a:prstGeom>
        </p:spPr>
        <p:txBody>
          <a:bodyPr spcFirstLastPara="1" wrap="square" lIns="91297" tIns="45636" rIns="91297" bIns="45636" anchor="t" anchorCtr="0">
            <a:noAutofit/>
          </a:bodyPr>
          <a:lstStyle/>
          <a:p>
            <a:pPr marL="0" indent="0"/>
            <a:endParaRPr/>
          </a:p>
        </p:txBody>
      </p:sp>
      <p:sp>
        <p:nvSpPr>
          <p:cNvPr id="1005" name="Google Shape;1005;p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5988" y="744538"/>
            <a:ext cx="4965700" cy="37242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62983844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4" name="Google Shape;1004;p21:notes"/>
          <p:cNvSpPr txBox="1">
            <a:spLocks noGrp="1"/>
          </p:cNvSpPr>
          <p:nvPr>
            <p:ph type="body" idx="1"/>
          </p:nvPr>
        </p:nvSpPr>
        <p:spPr>
          <a:xfrm>
            <a:off x="679926" y="4715948"/>
            <a:ext cx="5437822" cy="4468574"/>
          </a:xfrm>
          <a:prstGeom prst="rect">
            <a:avLst/>
          </a:prstGeom>
        </p:spPr>
        <p:txBody>
          <a:bodyPr spcFirstLastPara="1" wrap="square" lIns="91297" tIns="45636" rIns="91297" bIns="45636" anchor="t" anchorCtr="0">
            <a:noAutofit/>
          </a:bodyPr>
          <a:lstStyle/>
          <a:p>
            <a:pPr marL="0" indent="0"/>
            <a:endParaRPr/>
          </a:p>
        </p:txBody>
      </p:sp>
      <p:sp>
        <p:nvSpPr>
          <p:cNvPr id="1005" name="Google Shape;1005;p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5988" y="744538"/>
            <a:ext cx="4965700" cy="37242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3717899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4" name="Google Shape;1004;p21:notes"/>
          <p:cNvSpPr txBox="1">
            <a:spLocks noGrp="1"/>
          </p:cNvSpPr>
          <p:nvPr>
            <p:ph type="body" idx="1"/>
          </p:nvPr>
        </p:nvSpPr>
        <p:spPr>
          <a:xfrm>
            <a:off x="679926" y="4715948"/>
            <a:ext cx="5437822" cy="4468574"/>
          </a:xfrm>
          <a:prstGeom prst="rect">
            <a:avLst/>
          </a:prstGeom>
        </p:spPr>
        <p:txBody>
          <a:bodyPr spcFirstLastPara="1" wrap="square" lIns="91297" tIns="45636" rIns="91297" bIns="45636" anchor="t" anchorCtr="0">
            <a:noAutofit/>
          </a:bodyPr>
          <a:lstStyle/>
          <a:p>
            <a:pPr marL="0" indent="0"/>
            <a:endParaRPr/>
          </a:p>
        </p:txBody>
      </p:sp>
      <p:sp>
        <p:nvSpPr>
          <p:cNvPr id="1005" name="Google Shape;1005;p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5988" y="744538"/>
            <a:ext cx="4965700" cy="37242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727506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apositiva titolo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6"/>
          <p:cNvSpPr txBox="1"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6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26"/>
          <p:cNvSpPr txBox="1"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/>
            </a:lvl1pPr>
            <a:lvl2pPr lvl="1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/>
            </a:lvl2pPr>
            <a:lvl3pPr lvl="2" algn="ctr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/>
            </a:lvl3pPr>
            <a:lvl4pPr lvl="3" algn="ctr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/>
            </a:lvl4pPr>
            <a:lvl5pPr lvl="4" algn="ctr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8" name="Google Shape;18;p26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26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26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ntestazione sezione" type="secHead">
  <p:cSld name="SECTION_HEADER"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43"/>
          <p:cNvSpPr txBox="1"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6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0" name="Google Shape;90;p43"/>
          <p:cNvSpPr txBox="1"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91" name="Google Shape;91;p43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2" name="Google Shape;92;p43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3" name="Google Shape;93;p43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olo e testo verticale" type="vertTitleAndTx">
  <p:cSld name="VERTICAL_TITLE_AND_VERTICAL_TEXT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35"/>
          <p:cNvSpPr txBox="1">
            <a:spLocks noGrp="1"/>
          </p:cNvSpPr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35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1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35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35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35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olo e testo verticale" type="vertTx">
  <p:cSld name="VERTICAL_TEXT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36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36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9"/>
            <a:ext cx="4525962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36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36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36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magine con didascalia" type="picTx">
  <p:cSld name="PICTURE_WITH_CAPTION_TEXT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37"/>
          <p:cNvSpPr txBox="1"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32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37"/>
          <p:cNvSpPr>
            <a:spLocks noGrp="1"/>
          </p:cNvSpPr>
          <p:nvPr>
            <p:ph type="pic" idx="2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52" name="Google Shape;52;p37"/>
          <p:cNvSpPr txBox="1">
            <a:spLocks noGrp="1"/>
          </p:cNvSpPr>
          <p:nvPr>
            <p:ph type="body" idx="1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/>
            </a:lvl1pPr>
            <a:lvl2pPr marL="914400" lvl="1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2pPr>
            <a:lvl3pPr marL="1371600" lvl="2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3pPr>
            <a:lvl4pPr marL="1828800" lvl="3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4pPr>
            <a:lvl5pPr marL="2286000" lvl="4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3" name="Google Shape;53;p37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37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37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uto con didascalia" type="objTx">
  <p:cSld name="OBJECT_WITH_CAPTION_TEXT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38"/>
          <p:cNvSpPr txBox="1"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32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8" name="Google Shape;58;p38"/>
          <p:cNvSpPr txBox="1">
            <a:spLocks noGrp="1"/>
          </p:cNvSpPr>
          <p:nvPr>
            <p:ph type="body"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9" name="Google Shape;59;p38"/>
          <p:cNvSpPr txBox="1">
            <a:spLocks noGrp="1"/>
          </p:cNvSpPr>
          <p:nvPr>
            <p:ph type="body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/>
            </a:lvl1pPr>
            <a:lvl2pPr marL="914400" lvl="1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2pPr>
            <a:lvl3pPr marL="1371600" lvl="2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3pPr>
            <a:lvl4pPr marL="1828800" lvl="3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4pPr>
            <a:lvl5pPr marL="2286000" lvl="4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0" name="Google Shape;60;p38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1" name="Google Shape;61;p38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2" name="Google Shape;62;p38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uota" type="blank">
  <p:cSld name="BLANK"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39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5" name="Google Shape;65;p39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39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lo titolo" type="titleOnly">
  <p:cSld name="TITLE_ONLY"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40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9" name="Google Shape;69;p40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40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40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fronto" type="twoTxTwoObj">
  <p:cSld name="TWO_OBJECTS_WITH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41"/>
          <p:cNvSpPr txBox="1"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41"/>
          <p:cNvSpPr txBox="1"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75" name="Google Shape;75;p41"/>
          <p:cNvSpPr txBox="1">
            <a:spLocks noGrp="1"/>
          </p:cNvSpPr>
          <p:nvPr>
            <p:ph type="body" idx="2"/>
          </p:nvPr>
        </p:nvSpPr>
        <p:spPr>
          <a:xfrm>
            <a:off x="630238" y="2505075"/>
            <a:ext cx="386873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6" name="Google Shape;76;p41"/>
          <p:cNvSpPr txBox="1">
            <a:spLocks noGrp="1"/>
          </p:cNvSpPr>
          <p:nvPr>
            <p:ph type="body" idx="3"/>
          </p:nvPr>
        </p:nvSpPr>
        <p:spPr>
          <a:xfrm>
            <a:off x="4629150" y="1681163"/>
            <a:ext cx="38877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77" name="Google Shape;77;p41"/>
          <p:cNvSpPr txBox="1">
            <a:spLocks noGrp="1"/>
          </p:cNvSpPr>
          <p:nvPr>
            <p:ph type="body" idx="4"/>
          </p:nvPr>
        </p:nvSpPr>
        <p:spPr>
          <a:xfrm>
            <a:off x="4629150" y="2505075"/>
            <a:ext cx="38877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8" name="Google Shape;78;p41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41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41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ue contenuti" type="twoObj">
  <p:cSld name="TWO_OBJECTS"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42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4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4" name="Google Shape;84;p42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5" name="Google Shape;85;p42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6" name="Google Shape;86;p42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7" name="Google Shape;87;p42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5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2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" name="Google Shape;12;p25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" name="Google Shape;13;p25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4" name="Google Shape;14;p25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‹N›</a:t>
            </a:fld>
            <a:endParaRPr>
              <a:solidFill>
                <a:srgbClr val="000000"/>
              </a:solidFill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p1"/>
          <p:cNvSpPr txBox="1">
            <a:spLocks noGrp="1"/>
          </p:cNvSpPr>
          <p:nvPr>
            <p:ph type="ctrTitle"/>
          </p:nvPr>
        </p:nvSpPr>
        <p:spPr>
          <a:xfrm>
            <a:off x="829500" y="2292112"/>
            <a:ext cx="7485000" cy="43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Font typeface="Arial"/>
              <a:buNone/>
            </a:pPr>
            <a:br>
              <a:rPr lang="en-US" sz="3400" b="1" i="0" u="none" dirty="0">
                <a:solidFill>
                  <a:schemeClr val="dk2"/>
                </a:solidFill>
              </a:rPr>
            </a:br>
            <a:endParaRPr sz="3400" b="1" i="0" u="none" dirty="0">
              <a:solidFill>
                <a:schemeClr val="dk2"/>
              </a:solidFill>
            </a:endParaRPr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Font typeface="Arial"/>
              <a:buNone/>
            </a:pPr>
            <a:endParaRPr sz="3400" b="1" dirty="0"/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Font typeface="Arial"/>
              <a:buNone/>
            </a:pPr>
            <a:endParaRPr sz="3400" b="1" dirty="0"/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Font typeface="Arial"/>
              <a:buNone/>
            </a:pPr>
            <a:r>
              <a:rPr lang="en-US" sz="3400" b="1" i="0" u="none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Provincia</a:t>
            </a:r>
            <a:r>
              <a:rPr lang="en-US" sz="3400" b="1" i="0" u="none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di Forlì-Cesena</a:t>
            </a:r>
            <a:br>
              <a:rPr lang="en-US" sz="4200" b="1" i="0" u="none" dirty="0">
                <a:solidFill>
                  <a:schemeClr val="dk2"/>
                </a:solidFill>
              </a:rPr>
            </a:br>
            <a:br>
              <a:rPr lang="en-US" sz="4200" b="1" i="0" u="none" dirty="0">
                <a:solidFill>
                  <a:schemeClr val="dk2"/>
                </a:solidFill>
              </a:rPr>
            </a:br>
            <a:br>
              <a:rPr lang="en-US" sz="4200" b="1" i="0" u="none" dirty="0">
                <a:solidFill>
                  <a:schemeClr val="dk2"/>
                </a:solidFill>
              </a:rPr>
            </a:br>
            <a:endParaRPr sz="6200" b="1" dirty="0"/>
          </a:p>
        </p:txBody>
      </p:sp>
      <p:sp>
        <p:nvSpPr>
          <p:cNvPr id="187" name="Google Shape;187;p1"/>
          <p:cNvSpPr txBox="1">
            <a:spLocks noGrp="1"/>
          </p:cNvSpPr>
          <p:nvPr>
            <p:ph type="subTitle" idx="1"/>
          </p:nvPr>
        </p:nvSpPr>
        <p:spPr>
          <a:xfrm>
            <a:off x="1371600" y="2981150"/>
            <a:ext cx="6400800" cy="2733900"/>
          </a:xfrm>
          <a:prstGeom prst="rect">
            <a:avLst/>
          </a:prstGeom>
          <a:noFill/>
          <a:ln w="12700" cap="flat" cmpd="sng">
            <a:solidFill>
              <a:srgbClr val="000080"/>
            </a:solidFill>
            <a:prstDash val="solid"/>
            <a:miter lim="524288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lnSpc>
                <a:spcPct val="90000"/>
              </a:lnSpc>
              <a:spcBef>
                <a:spcPts val="0"/>
              </a:spcBef>
              <a:buSzPts val="2800"/>
            </a:pPr>
            <a:endParaRPr lang="it-IT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90000"/>
              </a:lnSpc>
              <a:spcBef>
                <a:spcPts val="0"/>
              </a:spcBef>
              <a:buSzPts val="2800"/>
            </a:pPr>
            <a:r>
              <a:rPr lang="it-IT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L.R. 12/2023</a:t>
            </a:r>
          </a:p>
          <a:p>
            <a:pPr marL="0" lvl="0" indent="0">
              <a:lnSpc>
                <a:spcPct val="90000"/>
              </a:lnSpc>
              <a:spcBef>
                <a:spcPts val="600"/>
              </a:spcBef>
              <a:buSzPts val="2800"/>
            </a:pPr>
            <a:r>
              <a:rPr lang="it-IT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it-IT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Sviluppo dell’economia urbana e qualificazione e innovazione della rete commerciale e dei servizi. Abrogazione della legge regionale n.41/97 e modifica della legge regionale n.14/99</a:t>
            </a:r>
            <a:r>
              <a:rPr lang="it-IT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  <a:p>
            <a:pPr marL="0" lvl="0" indent="0">
              <a:lnSpc>
                <a:spcPct val="90000"/>
              </a:lnSpc>
              <a:spcBef>
                <a:spcPts val="1200"/>
              </a:spcBef>
              <a:buSzPts val="2800"/>
            </a:pPr>
            <a:r>
              <a:rPr lang="it-IT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Anno 2025</a:t>
            </a:r>
            <a:endParaRPr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88" name="Google Shape;188;p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003063" y="368450"/>
            <a:ext cx="1137872" cy="1636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07" name="Google Shape;1007;p21" descr="logo-PROV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211637" y="188912"/>
            <a:ext cx="476250" cy="685800"/>
          </a:xfrm>
          <a:prstGeom prst="rect">
            <a:avLst/>
          </a:prstGeom>
          <a:noFill/>
          <a:ln>
            <a:noFill/>
          </a:ln>
        </p:spPr>
      </p:pic>
      <p:sp>
        <p:nvSpPr>
          <p:cNvPr id="1010" name="Google Shape;1010;p21"/>
          <p:cNvSpPr txBox="1"/>
          <p:nvPr/>
        </p:nvSpPr>
        <p:spPr>
          <a:xfrm>
            <a:off x="460608" y="2447616"/>
            <a:ext cx="2266648" cy="338514"/>
          </a:xfrm>
          <a:prstGeom prst="rect">
            <a:avLst/>
          </a:prstGeom>
          <a:solidFill>
            <a:srgbClr val="FFFF99"/>
          </a:solidFill>
          <a:ln w="28575" cap="flat" cmpd="sng">
            <a:solidFill>
              <a:srgbClr val="00206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US" sz="1600" b="1" i="0" u="none" cap="all" dirty="0" err="1">
                <a:solidFill>
                  <a:schemeClr val="dk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Enti</a:t>
            </a:r>
            <a:r>
              <a:rPr lang="en-US" sz="1600" b="1" i="0" u="none" cap="all" dirty="0">
                <a:solidFill>
                  <a:schemeClr val="dk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 </a:t>
            </a:r>
            <a:r>
              <a:rPr lang="en-US" sz="1600" b="1" i="0" u="none" cap="all" dirty="0" err="1">
                <a:solidFill>
                  <a:schemeClr val="dk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beneficiari</a:t>
            </a:r>
            <a:endParaRPr sz="1600" cap="al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14" name="Google Shape;1014;p21"/>
          <p:cNvSpPr txBox="1"/>
          <p:nvPr/>
        </p:nvSpPr>
        <p:spPr>
          <a:xfrm>
            <a:off x="453625" y="3259990"/>
            <a:ext cx="3026664" cy="338514"/>
          </a:xfrm>
          <a:prstGeom prst="rect">
            <a:avLst/>
          </a:prstGeom>
          <a:solidFill>
            <a:srgbClr val="FFFF99"/>
          </a:solidFill>
          <a:ln w="28575" cap="flat" cmpd="sng">
            <a:solidFill>
              <a:srgbClr val="92D05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it-IT" sz="1600" b="1" cap="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RISORSE DISPONIBILI</a:t>
            </a:r>
            <a:endParaRPr sz="1600" b="1" cap="al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15" name="Google Shape;1015;p21"/>
          <p:cNvSpPr txBox="1"/>
          <p:nvPr/>
        </p:nvSpPr>
        <p:spPr>
          <a:xfrm>
            <a:off x="460606" y="4571854"/>
            <a:ext cx="2266648" cy="584735"/>
          </a:xfrm>
          <a:prstGeom prst="rect">
            <a:avLst/>
          </a:prstGeom>
          <a:solidFill>
            <a:srgbClr val="FFFF99"/>
          </a:solidFill>
          <a:ln w="28575" cap="flat" cmpd="sng">
            <a:solidFill>
              <a:srgbClr val="7030A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>
              <a:buClr>
                <a:schemeClr val="dk1"/>
              </a:buClr>
              <a:buSzPts val="1400"/>
            </a:pPr>
            <a:r>
              <a:rPr lang="it-IT" sz="1600" b="1" cap="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LIMITE MINIMO DI SPESA</a:t>
            </a:r>
            <a:endParaRPr sz="1600" b="1" cap="al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17" name="Google Shape;1017;p21" descr="logo-PROV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211637" y="188912"/>
            <a:ext cx="476250" cy="685800"/>
          </a:xfrm>
          <a:prstGeom prst="rect">
            <a:avLst/>
          </a:prstGeom>
          <a:noFill/>
          <a:ln>
            <a:noFill/>
          </a:ln>
        </p:spPr>
      </p:pic>
      <p:sp>
        <p:nvSpPr>
          <p:cNvPr id="14" name="Google Shape;1014;p21">
            <a:extLst>
              <a:ext uri="{FF2B5EF4-FFF2-40B4-BE49-F238E27FC236}">
                <a16:creationId xmlns:a16="http://schemas.microsoft.com/office/drawing/2014/main" id="{ABD7387A-EA94-450E-80F3-D71D279BFC2C}"/>
              </a:ext>
            </a:extLst>
          </p:cNvPr>
          <p:cNvSpPr txBox="1"/>
          <p:nvPr/>
        </p:nvSpPr>
        <p:spPr>
          <a:xfrm>
            <a:off x="4321876" y="2923022"/>
            <a:ext cx="4361513" cy="338514"/>
          </a:xfrm>
          <a:prstGeom prst="rect">
            <a:avLst/>
          </a:prstGeom>
          <a:noFill/>
          <a:ln w="19050" cap="flat" cmpd="sng">
            <a:solidFill>
              <a:srgbClr val="92D05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just">
              <a:buClr>
                <a:schemeClr val="dk1"/>
              </a:buClr>
              <a:buSzPts val="1400"/>
            </a:pPr>
            <a:r>
              <a:rPr lang="it-IT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Euro   3.200.000,00   RISORSE DISPONIBILI </a:t>
            </a:r>
            <a:endParaRPr sz="16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Google Shape;1010;p21">
            <a:extLst>
              <a:ext uri="{FF2B5EF4-FFF2-40B4-BE49-F238E27FC236}">
                <a16:creationId xmlns:a16="http://schemas.microsoft.com/office/drawing/2014/main" id="{ACF5C422-7CF1-422E-8C72-021BC7496E51}"/>
              </a:ext>
            </a:extLst>
          </p:cNvPr>
          <p:cNvSpPr txBox="1"/>
          <p:nvPr/>
        </p:nvSpPr>
        <p:spPr>
          <a:xfrm>
            <a:off x="4321876" y="2435010"/>
            <a:ext cx="2787134" cy="461624"/>
          </a:xfrm>
          <a:prstGeom prst="rect">
            <a:avLst/>
          </a:prstGeom>
          <a:noFill/>
          <a:ln w="19050" cap="flat" cmpd="sng">
            <a:solidFill>
              <a:srgbClr val="00206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it-IT" sz="12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Comuni, singoli associati,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it-IT" sz="12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Unioni di Comuni</a:t>
            </a:r>
            <a:endParaRPr sz="1200" b="1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Google Shape;1015;p21">
            <a:extLst>
              <a:ext uri="{FF2B5EF4-FFF2-40B4-BE49-F238E27FC236}">
                <a16:creationId xmlns:a16="http://schemas.microsoft.com/office/drawing/2014/main" id="{C688A769-A6E6-45A7-AEEC-96214436829D}"/>
              </a:ext>
            </a:extLst>
          </p:cNvPr>
          <p:cNvSpPr txBox="1"/>
          <p:nvPr/>
        </p:nvSpPr>
        <p:spPr>
          <a:xfrm>
            <a:off x="4306082" y="4298917"/>
            <a:ext cx="4369410" cy="2090468"/>
          </a:xfrm>
          <a:prstGeom prst="rect">
            <a:avLst/>
          </a:prstGeom>
          <a:noFill/>
          <a:ln w="19050" cap="flat" cmpd="sng">
            <a:solidFill>
              <a:srgbClr val="7030A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just">
              <a:lnSpc>
                <a:spcPct val="107000"/>
              </a:lnSpc>
            </a:pPr>
            <a:r>
              <a:rPr lang="it-IT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Limite minimo di spesa ammissibile </a:t>
            </a:r>
            <a:r>
              <a:rPr lang="it-IT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€ 150.000,00, riducibile ad € 60.000,00</a:t>
            </a:r>
            <a:r>
              <a:rPr lang="it-IT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nei Comuni montani.</a:t>
            </a:r>
          </a:p>
          <a:p>
            <a:pPr algn="just">
              <a:lnSpc>
                <a:spcPct val="107000"/>
              </a:lnSpc>
              <a:spcBef>
                <a:spcPts val="600"/>
              </a:spcBef>
            </a:pPr>
            <a:r>
              <a:rPr lang="it-IT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contributi sono concessi nella misura massima del 70% della spesa ammissibile, elevabile all’80% nei Comuni montani e per un importo massimo di €200.000,00.</a:t>
            </a:r>
          </a:p>
          <a:p>
            <a:pPr algn="just">
              <a:lnSpc>
                <a:spcPct val="107000"/>
              </a:lnSpc>
              <a:spcBef>
                <a:spcPts val="600"/>
              </a:spcBef>
            </a:pPr>
            <a:r>
              <a:rPr lang="it-IT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 beneficio è cumulabile.</a:t>
            </a:r>
            <a:endParaRPr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8" name="Google Shape;195;p2">
            <a:extLst>
              <a:ext uri="{FF2B5EF4-FFF2-40B4-BE49-F238E27FC236}">
                <a16:creationId xmlns:a16="http://schemas.microsoft.com/office/drawing/2014/main" id="{F4879C44-8E3E-4DC3-9DFF-F4C8BF0F5EB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43486132"/>
              </p:ext>
            </p:extLst>
          </p:nvPr>
        </p:nvGraphicFramePr>
        <p:xfrm>
          <a:off x="460606" y="1063278"/>
          <a:ext cx="8222783" cy="1173490"/>
        </p:xfrm>
        <a:graphic>
          <a:graphicData uri="http://schemas.openxmlformats.org/drawingml/2006/table">
            <a:tbl>
              <a:tblPr>
                <a:noFill/>
                <a:tableStyleId>{E93A05E3-3416-45BF-8EED-E0FB6962D1D6}</a:tableStyleId>
              </a:tblPr>
              <a:tblGrid>
                <a:gridCol w="822278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940827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it-IT" sz="12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400" b="1" u="sng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AZIONE A</a:t>
                      </a:r>
                    </a:p>
                    <a:p>
                      <a:pPr marL="0" lvl="0" indent="0" algn="ctr" rtl="0">
                        <a:spcBef>
                          <a:spcPts val="6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400" b="1" i="0" u="none" strike="noStrike" cap="non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Arial"/>
                          <a:cs typeface="Times New Roman" panose="02020603050405020304" pitchFamily="18" charset="0"/>
                          <a:sym typeface="Arial"/>
                        </a:rPr>
                        <a:t>PROGETTI DI RIQUALIFICAZIONE SOSTENIBILE E</a:t>
                      </a: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400" b="1" i="0" u="none" strike="noStrike" cap="non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Arial"/>
                          <a:cs typeface="Times New Roman" panose="02020603050405020304" pitchFamily="18" charset="0"/>
                          <a:sym typeface="Arial"/>
                        </a:rPr>
                        <a:t>VALORIZZAZIONE DI AREE COMMERCIALI E MERCATALI</a:t>
                      </a:r>
                      <a:endParaRPr lang="it-IT" sz="14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50" marR="91450" marT="45725" marB="45725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8F8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9" name="Google Shape;1014;p21">
            <a:extLst>
              <a:ext uri="{FF2B5EF4-FFF2-40B4-BE49-F238E27FC236}">
                <a16:creationId xmlns:a16="http://schemas.microsoft.com/office/drawing/2014/main" id="{1B602CF2-9212-4680-97A5-C07586A49D20}"/>
              </a:ext>
            </a:extLst>
          </p:cNvPr>
          <p:cNvSpPr txBox="1"/>
          <p:nvPr/>
        </p:nvSpPr>
        <p:spPr>
          <a:xfrm>
            <a:off x="4321876" y="3398223"/>
            <a:ext cx="4361513" cy="338514"/>
          </a:xfrm>
          <a:prstGeom prst="rect">
            <a:avLst/>
          </a:prstGeom>
          <a:noFill/>
          <a:ln w="19050" cap="flat" cmpd="sng">
            <a:solidFill>
              <a:srgbClr val="92D05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just">
              <a:buClr>
                <a:schemeClr val="dk1"/>
              </a:buClr>
              <a:buSzPts val="1400"/>
            </a:pPr>
            <a:r>
              <a:rPr lang="it-IT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Euro   1.600.000,00  esercizio finanziario 2026</a:t>
            </a:r>
            <a:endParaRPr sz="16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Google Shape;1014;p21">
            <a:extLst>
              <a:ext uri="{FF2B5EF4-FFF2-40B4-BE49-F238E27FC236}">
                <a16:creationId xmlns:a16="http://schemas.microsoft.com/office/drawing/2014/main" id="{98C7F213-4324-4776-A1D3-B8F844B38319}"/>
              </a:ext>
            </a:extLst>
          </p:cNvPr>
          <p:cNvSpPr txBox="1"/>
          <p:nvPr/>
        </p:nvSpPr>
        <p:spPr>
          <a:xfrm>
            <a:off x="4321876" y="3848570"/>
            <a:ext cx="4361513" cy="338514"/>
          </a:xfrm>
          <a:prstGeom prst="rect">
            <a:avLst/>
          </a:prstGeom>
          <a:noFill/>
          <a:ln w="19050" cap="flat" cmpd="sng">
            <a:solidFill>
              <a:srgbClr val="92D05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just">
              <a:buClr>
                <a:schemeClr val="dk1"/>
              </a:buClr>
              <a:buSzPts val="1400"/>
            </a:pPr>
            <a:r>
              <a:rPr lang="it-IT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Euro   1.600.000,00  esercizio </a:t>
            </a:r>
            <a:r>
              <a:rPr lang="it-IT" sz="16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finanziario 2027</a:t>
            </a:r>
            <a:endParaRPr sz="16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07" name="Google Shape;1007;p21" descr="logo-PROV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211637" y="188912"/>
            <a:ext cx="476250" cy="685800"/>
          </a:xfrm>
          <a:prstGeom prst="rect">
            <a:avLst/>
          </a:prstGeom>
          <a:noFill/>
          <a:ln>
            <a:noFill/>
          </a:ln>
        </p:spPr>
      </p:pic>
      <p:sp>
        <p:nvSpPr>
          <p:cNvPr id="1010" name="Google Shape;1010;p21"/>
          <p:cNvSpPr txBox="1"/>
          <p:nvPr/>
        </p:nvSpPr>
        <p:spPr>
          <a:xfrm>
            <a:off x="460608" y="2447616"/>
            <a:ext cx="2266648" cy="307736"/>
          </a:xfrm>
          <a:prstGeom prst="rect">
            <a:avLst/>
          </a:prstGeom>
          <a:solidFill>
            <a:srgbClr val="FFFF99"/>
          </a:solidFill>
          <a:ln w="28575" cap="flat" cmpd="sng">
            <a:solidFill>
              <a:srgbClr val="00206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US" sz="1400" b="1" i="0" u="none" cap="all" dirty="0" err="1">
                <a:solidFill>
                  <a:schemeClr val="dk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Enti</a:t>
            </a:r>
            <a:r>
              <a:rPr lang="en-US" sz="1400" b="1" i="0" u="none" cap="all" dirty="0">
                <a:solidFill>
                  <a:schemeClr val="dk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 </a:t>
            </a:r>
            <a:r>
              <a:rPr lang="en-US" sz="1400" b="1" i="0" u="none" cap="all" dirty="0" err="1">
                <a:solidFill>
                  <a:schemeClr val="dk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beneficiari</a:t>
            </a:r>
            <a:endParaRPr cap="al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14" name="Google Shape;1014;p21"/>
          <p:cNvSpPr txBox="1"/>
          <p:nvPr/>
        </p:nvSpPr>
        <p:spPr>
          <a:xfrm>
            <a:off x="460607" y="3089367"/>
            <a:ext cx="3026664" cy="307736"/>
          </a:xfrm>
          <a:prstGeom prst="rect">
            <a:avLst/>
          </a:prstGeom>
          <a:solidFill>
            <a:srgbClr val="FFFF99"/>
          </a:solidFill>
          <a:ln w="28575" cap="flat" cmpd="sng">
            <a:solidFill>
              <a:srgbClr val="92D05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it-IT" b="1" cap="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Condizioni di ammissibilità </a:t>
            </a:r>
            <a:endParaRPr b="1" cap="al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15" name="Google Shape;1015;p21"/>
          <p:cNvSpPr txBox="1"/>
          <p:nvPr/>
        </p:nvSpPr>
        <p:spPr>
          <a:xfrm>
            <a:off x="460608" y="4502398"/>
            <a:ext cx="2266648" cy="307736"/>
          </a:xfrm>
          <a:prstGeom prst="rect">
            <a:avLst/>
          </a:prstGeom>
          <a:solidFill>
            <a:srgbClr val="FFFF99"/>
          </a:solidFill>
          <a:ln w="28575" cap="flat" cmpd="sng">
            <a:solidFill>
              <a:srgbClr val="7030A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>
              <a:buClr>
                <a:schemeClr val="dk1"/>
              </a:buClr>
              <a:buSzPts val="1400"/>
            </a:pPr>
            <a:r>
              <a:rPr lang="en-US" b="1" cap="all" dirty="0" err="1">
                <a:solidFill>
                  <a:schemeClr val="dk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Priorità</a:t>
            </a:r>
            <a:endParaRPr cap="al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17" name="Google Shape;1017;p21" descr="logo-PROV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211637" y="188912"/>
            <a:ext cx="476250" cy="685800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13" name="Google Shape;195;p2">
            <a:extLst>
              <a:ext uri="{FF2B5EF4-FFF2-40B4-BE49-F238E27FC236}">
                <a16:creationId xmlns:a16="http://schemas.microsoft.com/office/drawing/2014/main" id="{0CB80B86-6576-4C68-969F-A638F3E192F3}"/>
              </a:ext>
            </a:extLst>
          </p:cNvPr>
          <p:cNvGraphicFramePr/>
          <p:nvPr>
            <p:extLst/>
          </p:nvPr>
        </p:nvGraphicFramePr>
        <p:xfrm>
          <a:off x="460608" y="1001072"/>
          <a:ext cx="8222783" cy="1173490"/>
        </p:xfrm>
        <a:graphic>
          <a:graphicData uri="http://schemas.openxmlformats.org/drawingml/2006/table">
            <a:tbl>
              <a:tblPr>
                <a:noFill/>
                <a:tableStyleId>{E93A05E3-3416-45BF-8EED-E0FB6962D1D6}</a:tableStyleId>
              </a:tblPr>
              <a:tblGrid>
                <a:gridCol w="822278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940827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it-IT" sz="12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400" b="1" u="sng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AZIONE A</a:t>
                      </a:r>
                    </a:p>
                    <a:p>
                      <a:pPr marL="0" lvl="0" indent="0" algn="ctr" rtl="0">
                        <a:spcBef>
                          <a:spcPts val="6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400" b="1" i="0" u="none" strike="noStrike" cap="non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Arial"/>
                          <a:cs typeface="Times New Roman" panose="02020603050405020304" pitchFamily="18" charset="0"/>
                          <a:sym typeface="Arial"/>
                        </a:rPr>
                        <a:t>PROGETTI DI RIQUALIFICAZIONE SOSTENIBILE E</a:t>
                      </a: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400" b="1" i="0" u="none" strike="noStrike" cap="non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Arial"/>
                          <a:cs typeface="Times New Roman" panose="02020603050405020304" pitchFamily="18" charset="0"/>
                          <a:sym typeface="Arial"/>
                        </a:rPr>
                        <a:t>VALORIZZAZIONE DI AREE COMMERCIALI E MERCATALI</a:t>
                      </a:r>
                      <a:endParaRPr lang="it-IT" sz="14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50" marR="91450" marT="45725" marB="45725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8F8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4" name="Google Shape;1014;p21">
            <a:extLst>
              <a:ext uri="{FF2B5EF4-FFF2-40B4-BE49-F238E27FC236}">
                <a16:creationId xmlns:a16="http://schemas.microsoft.com/office/drawing/2014/main" id="{ABD7387A-EA94-450E-80F3-D71D279BFC2C}"/>
              </a:ext>
            </a:extLst>
          </p:cNvPr>
          <p:cNvSpPr txBox="1"/>
          <p:nvPr/>
        </p:nvSpPr>
        <p:spPr>
          <a:xfrm>
            <a:off x="4321876" y="2923022"/>
            <a:ext cx="4361513" cy="743841"/>
          </a:xfrm>
          <a:prstGeom prst="rect">
            <a:avLst/>
          </a:prstGeom>
          <a:noFill/>
          <a:ln w="19050" cap="flat" cmpd="sng">
            <a:solidFill>
              <a:srgbClr val="92D05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just">
              <a:buClr>
                <a:schemeClr val="dk1"/>
              </a:buClr>
              <a:buSzPts val="1400"/>
            </a:pPr>
            <a:r>
              <a:rPr lang="it-IT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Comuni &lt; 25.000 abitanti </a:t>
            </a:r>
            <a:r>
              <a:rPr lang="it-IT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che presentino progetti avviati a decorrere dal 1° giugno 2025 e conclusi e rendicontati entro il 31/12/2027</a:t>
            </a:r>
            <a:endParaRPr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Google Shape;1010;p21">
            <a:extLst>
              <a:ext uri="{FF2B5EF4-FFF2-40B4-BE49-F238E27FC236}">
                <a16:creationId xmlns:a16="http://schemas.microsoft.com/office/drawing/2014/main" id="{ACF5C422-7CF1-422E-8C72-021BC7496E51}"/>
              </a:ext>
            </a:extLst>
          </p:cNvPr>
          <p:cNvSpPr txBox="1"/>
          <p:nvPr/>
        </p:nvSpPr>
        <p:spPr>
          <a:xfrm>
            <a:off x="4321876" y="2435010"/>
            <a:ext cx="2787134" cy="276959"/>
          </a:xfrm>
          <a:prstGeom prst="rect">
            <a:avLst/>
          </a:prstGeom>
          <a:noFill/>
          <a:ln w="19050" cap="flat" cmpd="sng">
            <a:solidFill>
              <a:srgbClr val="00206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US" sz="1200" b="1" dirty="0">
                <a:solidFill>
                  <a:schemeClr val="dk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max</a:t>
            </a:r>
            <a:r>
              <a:rPr lang="en-US" sz="1200" b="1" i="0" u="none" dirty="0">
                <a:solidFill>
                  <a:schemeClr val="dk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 </a:t>
            </a:r>
            <a:r>
              <a:rPr lang="en-US" sz="1200" b="1" dirty="0">
                <a:solidFill>
                  <a:schemeClr val="dk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due candidature</a:t>
            </a:r>
            <a:endParaRPr sz="1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Google Shape;1015;p21">
            <a:extLst>
              <a:ext uri="{FF2B5EF4-FFF2-40B4-BE49-F238E27FC236}">
                <a16:creationId xmlns:a16="http://schemas.microsoft.com/office/drawing/2014/main" id="{C688A769-A6E6-45A7-AEEC-96214436829D}"/>
              </a:ext>
            </a:extLst>
          </p:cNvPr>
          <p:cNvSpPr txBox="1"/>
          <p:nvPr/>
        </p:nvSpPr>
        <p:spPr>
          <a:xfrm>
            <a:off x="4321876" y="3877916"/>
            <a:ext cx="4361514" cy="2474037"/>
          </a:xfrm>
          <a:prstGeom prst="rect">
            <a:avLst/>
          </a:prstGeom>
          <a:noFill/>
          <a:ln w="19050" cap="flat" cmpd="sng">
            <a:solidFill>
              <a:srgbClr val="7030A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171450" indent="-171450" algn="just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it-IT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livello più avanzato di progettazione approvata alla data del 31 luglio 2025;</a:t>
            </a:r>
          </a:p>
          <a:p>
            <a:pPr marL="171450" indent="-171450" algn="just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it-IT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già inseriti alla data del 31 luglio 2025 nel programma triennale dei lavori pubblici o relativo aggiornamento;</a:t>
            </a:r>
          </a:p>
          <a:p>
            <a:pPr marL="171450" indent="-171450" algn="just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it-IT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Comuni montani, con sub-priorità al Comune &lt; 3.000 abitanti;</a:t>
            </a:r>
          </a:p>
          <a:p>
            <a:pPr marL="171450" indent="-171450" algn="just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it-IT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Principio della rotazione - </a:t>
            </a:r>
            <a:r>
              <a:rPr lang="it-IT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Comuni che non hanno ricevuto contributi nella presente azione; </a:t>
            </a:r>
          </a:p>
          <a:p>
            <a:pPr marL="171450" indent="-171450" algn="just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it-IT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integrati che contribuiscano alla prevenzione, mitigazione e gestione degli effetti dei cambiamenti climatici negli ambiti urbani, anche attraverso azioni per il miglioramento della qualità ambientale degli spazi pubblici e per la promozione della mobilità sostenibile</a:t>
            </a:r>
            <a:endParaRPr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45840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07" name="Google Shape;1007;p21" descr="logo-PROV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211637" y="188912"/>
            <a:ext cx="476250" cy="6858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17" name="Google Shape;1017;p21" descr="logo-PROV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211637" y="188912"/>
            <a:ext cx="476250" cy="685800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13" name="Google Shape;195;p2">
            <a:extLst>
              <a:ext uri="{FF2B5EF4-FFF2-40B4-BE49-F238E27FC236}">
                <a16:creationId xmlns:a16="http://schemas.microsoft.com/office/drawing/2014/main" id="{0CB80B86-6576-4C68-969F-A638F3E192F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55820194"/>
              </p:ext>
            </p:extLst>
          </p:nvPr>
        </p:nvGraphicFramePr>
        <p:xfrm>
          <a:off x="460608" y="1001072"/>
          <a:ext cx="8222783" cy="1173490"/>
        </p:xfrm>
        <a:graphic>
          <a:graphicData uri="http://schemas.openxmlformats.org/drawingml/2006/table">
            <a:tbl>
              <a:tblPr>
                <a:noFill/>
                <a:tableStyleId>{E93A05E3-3416-45BF-8EED-E0FB6962D1D6}</a:tableStyleId>
              </a:tblPr>
              <a:tblGrid>
                <a:gridCol w="822278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940827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it-IT" sz="12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400" b="1" u="sng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AZIONE A</a:t>
                      </a:r>
                    </a:p>
                    <a:p>
                      <a:pPr marL="0" lvl="0" indent="0" algn="ctr" rtl="0">
                        <a:spcBef>
                          <a:spcPts val="6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400" b="1" i="0" u="none" strike="noStrike" cap="non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Arial"/>
                          <a:cs typeface="Times New Roman" panose="02020603050405020304" pitchFamily="18" charset="0"/>
                          <a:sym typeface="Arial"/>
                        </a:rPr>
                        <a:t>PROGETTI DI RIQUALIFICAZIONE SOSTENIBILE E</a:t>
                      </a: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400" b="1" i="0" u="none" strike="noStrike" cap="non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Arial"/>
                          <a:cs typeface="Times New Roman" panose="02020603050405020304" pitchFamily="18" charset="0"/>
                          <a:sym typeface="Arial"/>
                        </a:rPr>
                        <a:t>VALORIZZAZIONE DI AREE COMMERCIALI E MERCATALI</a:t>
                      </a:r>
                      <a:endParaRPr lang="it-IT" sz="14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50" marR="91450" marT="45725" marB="45725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8F8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1" name="Google Shape;1010;p21">
            <a:extLst>
              <a:ext uri="{FF2B5EF4-FFF2-40B4-BE49-F238E27FC236}">
                <a16:creationId xmlns:a16="http://schemas.microsoft.com/office/drawing/2014/main" id="{7CF0D3BC-5805-4E79-B8EF-8A6ED85261DC}"/>
              </a:ext>
            </a:extLst>
          </p:cNvPr>
          <p:cNvSpPr txBox="1"/>
          <p:nvPr/>
        </p:nvSpPr>
        <p:spPr>
          <a:xfrm>
            <a:off x="544218" y="3700616"/>
            <a:ext cx="2620323" cy="307736"/>
          </a:xfrm>
          <a:prstGeom prst="rect">
            <a:avLst/>
          </a:prstGeom>
          <a:solidFill>
            <a:srgbClr val="FFFF99"/>
          </a:solidFill>
          <a:ln w="28575" cap="flat" cmpd="sng">
            <a:solidFill>
              <a:schemeClr val="folHlink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US" b="1" cap="all" dirty="0" err="1">
                <a:solidFill>
                  <a:schemeClr val="dk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Interventi</a:t>
            </a:r>
            <a:r>
              <a:rPr lang="en-US" b="1" cap="all" dirty="0">
                <a:solidFill>
                  <a:schemeClr val="dk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cap="all" dirty="0" err="1">
                <a:solidFill>
                  <a:schemeClr val="dk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ammissibili</a:t>
            </a:r>
            <a:endParaRPr cap="al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Google Shape;1010;p21">
            <a:extLst>
              <a:ext uri="{FF2B5EF4-FFF2-40B4-BE49-F238E27FC236}">
                <a16:creationId xmlns:a16="http://schemas.microsoft.com/office/drawing/2014/main" id="{F9F181AC-FA80-458A-A4F0-0300A3EE31CC}"/>
              </a:ext>
            </a:extLst>
          </p:cNvPr>
          <p:cNvSpPr txBox="1"/>
          <p:nvPr/>
        </p:nvSpPr>
        <p:spPr>
          <a:xfrm>
            <a:off x="4211637" y="2815738"/>
            <a:ext cx="4468022" cy="2385228"/>
          </a:xfrm>
          <a:prstGeom prst="rect">
            <a:avLst/>
          </a:prstGeom>
          <a:noFill/>
          <a:ln w="19050" cap="flat" cmpd="sng">
            <a:solidFill>
              <a:schemeClr val="folHlink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just">
              <a:buClr>
                <a:schemeClr val="dk1"/>
              </a:buClr>
              <a:buSzPts val="1400"/>
            </a:pPr>
            <a:r>
              <a:rPr lang="it-IT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Interventi per la riqualificazione sostenibile e la valorizzazione di aree interessate dalla presenza di insediamenti commerciali comprendenti oltre agli esercizi commerciali al dettaglio, anche attività di artigianato di servizio, pubblici esercizi ecc., con riferimento a vie, aree o piazze ovvero dei centri storici e ad aree urbane a vocazione commerciale, compresi interventi di sistemazione e riqualificazione di aree mercatali già esistenti o siti da destinare al commercio su aree pubbliche, individuate da appositi atti comunali.</a:t>
            </a:r>
          </a:p>
          <a:p>
            <a:pPr lvl="0" algn="just">
              <a:spcBef>
                <a:spcPts val="600"/>
              </a:spcBef>
              <a:buClr>
                <a:schemeClr val="dk1"/>
              </a:buClr>
              <a:buSzPts val="1400"/>
            </a:pPr>
            <a:r>
              <a:rPr lang="it-IT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Purché realizzati su aree e beni </a:t>
            </a:r>
            <a:r>
              <a:rPr lang="it-IT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 proprietà del Comune richiedente o</a:t>
            </a:r>
            <a:r>
              <a:rPr lang="it-IT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 proprietà di altri soggetti pubblici in disponibilità del medesimo</a:t>
            </a:r>
          </a:p>
          <a:p>
            <a:pPr lvl="0" algn="just">
              <a:buClr>
                <a:schemeClr val="dk1"/>
              </a:buClr>
              <a:buSzPts val="1400"/>
            </a:pPr>
            <a:endParaRPr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19816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07" name="Google Shape;1007;p21" descr="logo-PROV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211637" y="188912"/>
            <a:ext cx="476250" cy="6858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17" name="Google Shape;1017;p21" descr="logo-PROV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211637" y="188912"/>
            <a:ext cx="476250" cy="685800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13" name="Google Shape;195;p2">
            <a:extLst>
              <a:ext uri="{FF2B5EF4-FFF2-40B4-BE49-F238E27FC236}">
                <a16:creationId xmlns:a16="http://schemas.microsoft.com/office/drawing/2014/main" id="{0CB80B86-6576-4C68-969F-A638F3E192F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38182311"/>
              </p:ext>
            </p:extLst>
          </p:nvPr>
        </p:nvGraphicFramePr>
        <p:xfrm>
          <a:off x="460608" y="1001072"/>
          <a:ext cx="8222783" cy="1173490"/>
        </p:xfrm>
        <a:graphic>
          <a:graphicData uri="http://schemas.openxmlformats.org/drawingml/2006/table">
            <a:tbl>
              <a:tblPr>
                <a:noFill/>
                <a:tableStyleId>{E93A05E3-3416-45BF-8EED-E0FB6962D1D6}</a:tableStyleId>
              </a:tblPr>
              <a:tblGrid>
                <a:gridCol w="822278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940827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it-IT" sz="12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400" b="1" u="sng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AZIONE A</a:t>
                      </a:r>
                    </a:p>
                    <a:p>
                      <a:pPr marL="0" lvl="0" indent="0" algn="ctr" rtl="0">
                        <a:spcBef>
                          <a:spcPts val="6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400" b="1" i="0" u="none" strike="noStrike" cap="non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Arial"/>
                          <a:cs typeface="Times New Roman" panose="02020603050405020304" pitchFamily="18" charset="0"/>
                          <a:sym typeface="Arial"/>
                        </a:rPr>
                        <a:t>PROGETTI DI RIQUALIFICAZIONE SOSTENIBILE E</a:t>
                      </a: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400" b="1" i="0" u="none" strike="noStrike" cap="non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Arial"/>
                          <a:cs typeface="Times New Roman" panose="02020603050405020304" pitchFamily="18" charset="0"/>
                          <a:sym typeface="Arial"/>
                        </a:rPr>
                        <a:t>VALORIZZAZIONE DI AREE COMMERCIALI E MERCATALI</a:t>
                      </a:r>
                      <a:endParaRPr lang="it-IT" sz="14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50" marR="91450" marT="45725" marB="45725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8F8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7" name="Google Shape;1014;p21">
            <a:extLst>
              <a:ext uri="{FF2B5EF4-FFF2-40B4-BE49-F238E27FC236}">
                <a16:creationId xmlns:a16="http://schemas.microsoft.com/office/drawing/2014/main" id="{D7E5F55F-43D5-4446-8529-72BD8B03640F}"/>
              </a:ext>
            </a:extLst>
          </p:cNvPr>
          <p:cNvSpPr txBox="1"/>
          <p:nvPr/>
        </p:nvSpPr>
        <p:spPr>
          <a:xfrm>
            <a:off x="460608" y="2751239"/>
            <a:ext cx="3283712" cy="523180"/>
          </a:xfrm>
          <a:prstGeom prst="rect">
            <a:avLst/>
          </a:prstGeom>
          <a:solidFill>
            <a:srgbClr val="FFFF99"/>
          </a:solidFill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it-I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CRONOPROGRAMMA  DEFINITO DALLA REGIONE</a:t>
            </a:r>
            <a:endParaRPr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Rettangolo 1">
            <a:extLst>
              <a:ext uri="{FF2B5EF4-FFF2-40B4-BE49-F238E27FC236}">
                <a16:creationId xmlns:a16="http://schemas.microsoft.com/office/drawing/2014/main" id="{234F3E70-561D-4F30-8091-4C67E80A802A}"/>
              </a:ext>
            </a:extLst>
          </p:cNvPr>
          <p:cNvSpPr/>
          <p:nvPr/>
        </p:nvSpPr>
        <p:spPr>
          <a:xfrm>
            <a:off x="460609" y="5986822"/>
            <a:ext cx="3283711" cy="523220"/>
          </a:xfrm>
          <a:prstGeom prst="rect">
            <a:avLst/>
          </a:prstGeom>
          <a:solidFill>
            <a:srgbClr val="FFFF99"/>
          </a:solidFill>
          <a:ln w="28575">
            <a:solidFill>
              <a:srgbClr val="7030A0"/>
            </a:solidFill>
          </a:ln>
        </p:spPr>
        <p:txBody>
          <a:bodyPr wrap="square">
            <a:spAutoFit/>
          </a:bodyPr>
          <a:lstStyle/>
          <a:p>
            <a:r>
              <a:rPr lang="it-I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Termini e modalità presentazione del Progetto a cura degli enti candidati</a:t>
            </a:r>
            <a:endParaRPr lang="it-IT" b="1" dirty="0"/>
          </a:p>
        </p:txBody>
      </p:sp>
      <p:sp>
        <p:nvSpPr>
          <p:cNvPr id="10" name="Google Shape;1014;p21">
            <a:extLst>
              <a:ext uri="{FF2B5EF4-FFF2-40B4-BE49-F238E27FC236}">
                <a16:creationId xmlns:a16="http://schemas.microsoft.com/office/drawing/2014/main" id="{CA48AB42-5DA1-4BFD-9279-D95E60B07692}"/>
              </a:ext>
            </a:extLst>
          </p:cNvPr>
          <p:cNvSpPr txBox="1"/>
          <p:nvPr/>
        </p:nvSpPr>
        <p:spPr>
          <a:xfrm>
            <a:off x="4211634" y="6048418"/>
            <a:ext cx="4468021" cy="461624"/>
          </a:xfrm>
          <a:prstGeom prst="rect">
            <a:avLst/>
          </a:prstGeom>
          <a:noFill/>
          <a:ln w="19050" cap="flat" cmpd="sng">
            <a:solidFill>
              <a:srgbClr val="7030A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>
              <a:buClr>
                <a:schemeClr val="dk1"/>
              </a:buClr>
              <a:buSzPts val="1400"/>
            </a:pPr>
            <a:r>
              <a:rPr lang="it-IT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Progetto da inviare entro il 15 settembre 2025 </a:t>
            </a:r>
            <a:r>
              <a:rPr lang="it-IT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mediante PEC all’indirizzo </a:t>
            </a:r>
            <a:r>
              <a:rPr lang="it-IT" sz="1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comtur@postacert.regione.emilia-romagna.it</a:t>
            </a:r>
            <a:endParaRPr sz="1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Google Shape;1014;p21">
            <a:extLst>
              <a:ext uri="{FF2B5EF4-FFF2-40B4-BE49-F238E27FC236}">
                <a16:creationId xmlns:a16="http://schemas.microsoft.com/office/drawing/2014/main" id="{7E1CAD0C-1F90-45D1-9493-BF3B408C27C5}"/>
              </a:ext>
            </a:extLst>
          </p:cNvPr>
          <p:cNvSpPr txBox="1"/>
          <p:nvPr/>
        </p:nvSpPr>
        <p:spPr>
          <a:xfrm>
            <a:off x="460608" y="4482809"/>
            <a:ext cx="3283712" cy="523180"/>
          </a:xfrm>
          <a:prstGeom prst="rect">
            <a:avLst/>
          </a:prstGeom>
          <a:solidFill>
            <a:srgbClr val="FFFF99"/>
          </a:solidFill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it-I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CRONOPROGRAMMA ISTRUTTORIA PROVINCIALE</a:t>
            </a:r>
            <a:endParaRPr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Google Shape;1014;p21">
            <a:extLst>
              <a:ext uri="{FF2B5EF4-FFF2-40B4-BE49-F238E27FC236}">
                <a16:creationId xmlns:a16="http://schemas.microsoft.com/office/drawing/2014/main" id="{EF59B4D0-F38B-4286-BCAB-D874B9ED51F6}"/>
              </a:ext>
            </a:extLst>
          </p:cNvPr>
          <p:cNvSpPr txBox="1"/>
          <p:nvPr/>
        </p:nvSpPr>
        <p:spPr>
          <a:xfrm>
            <a:off x="4211632" y="2300922"/>
            <a:ext cx="4468021" cy="1338788"/>
          </a:xfrm>
          <a:prstGeom prst="rect">
            <a:avLst/>
          </a:prstGeom>
          <a:noFill/>
          <a:ln w="19050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>
              <a:spcBef>
                <a:spcPts val="600"/>
              </a:spcBef>
              <a:buClr>
                <a:schemeClr val="dk1"/>
              </a:buClr>
              <a:buSzPts val="1400"/>
            </a:pP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Progetti avviati dal 1° giugno 2025</a:t>
            </a:r>
          </a:p>
          <a:p>
            <a:pPr>
              <a:spcBef>
                <a:spcPts val="600"/>
              </a:spcBef>
              <a:buClr>
                <a:schemeClr val="dk1"/>
              </a:buClr>
              <a:buSzPts val="1400"/>
            </a:pP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Realizzazione Progetto - Anno 2026 - 50%</a:t>
            </a:r>
          </a:p>
          <a:p>
            <a:pPr lvl="0">
              <a:spcBef>
                <a:spcPts val="600"/>
              </a:spcBef>
              <a:buClr>
                <a:schemeClr val="dk1"/>
              </a:buClr>
              <a:buSzPts val="1400"/>
            </a:pP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Realizzazione Progetto - Anno 2027 – 50%</a:t>
            </a:r>
          </a:p>
          <a:p>
            <a:pPr lvl="0">
              <a:spcBef>
                <a:spcPts val="600"/>
              </a:spcBef>
              <a:spcAft>
                <a:spcPts val="600"/>
              </a:spcAft>
              <a:buClr>
                <a:schemeClr val="dk1"/>
              </a:buClr>
              <a:buSzPts val="1400"/>
            </a:pPr>
            <a:r>
              <a:rPr lang="it-I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Conclusione e rendicontazione  progetto 31/12/2027</a:t>
            </a:r>
            <a:endParaRPr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Google Shape;1014;p21">
            <a:extLst>
              <a:ext uri="{FF2B5EF4-FFF2-40B4-BE49-F238E27FC236}">
                <a16:creationId xmlns:a16="http://schemas.microsoft.com/office/drawing/2014/main" id="{63B5E84B-C851-4DD3-81CE-0CD7EA818C0B}"/>
              </a:ext>
            </a:extLst>
          </p:cNvPr>
          <p:cNvSpPr txBox="1"/>
          <p:nvPr/>
        </p:nvSpPr>
        <p:spPr>
          <a:xfrm>
            <a:off x="4211633" y="3793885"/>
            <a:ext cx="4468021" cy="2031285"/>
          </a:xfrm>
          <a:prstGeom prst="rect">
            <a:avLst/>
          </a:prstGeom>
          <a:noFill/>
          <a:ln w="19050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171450" indent="-171450">
              <a:spcBef>
                <a:spcPts val="600"/>
              </a:spcBef>
              <a:buClr>
                <a:schemeClr val="dk1"/>
              </a:buClr>
              <a:buSzPts val="1400"/>
              <a:buFont typeface="Wingdings" panose="05000000000000000000" pitchFamily="2" charset="2"/>
              <a:buChar char="q"/>
            </a:pPr>
            <a:r>
              <a:rPr lang="it-IT" sz="1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 giugno </a:t>
            </a:r>
            <a:r>
              <a:rPr lang="it-IT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Videoconferenza di concertazione con Comuni e Unioni</a:t>
            </a:r>
          </a:p>
          <a:p>
            <a:pPr marL="171450" indent="-171450">
              <a:spcBef>
                <a:spcPts val="600"/>
              </a:spcBef>
              <a:buClr>
                <a:schemeClr val="dk1"/>
              </a:buClr>
              <a:buSzPts val="1400"/>
              <a:buFont typeface="Wingdings" panose="05000000000000000000" pitchFamily="2" charset="2"/>
              <a:buChar char="q"/>
            </a:pPr>
            <a:r>
              <a:rPr lang="it-IT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Decreto presidenziale di adozione criteri/tempi/modalità del  processo concertativo</a:t>
            </a:r>
          </a:p>
          <a:p>
            <a:pPr marL="171450" indent="-171450">
              <a:spcBef>
                <a:spcPts val="600"/>
              </a:spcBef>
              <a:buClr>
                <a:schemeClr val="dk1"/>
              </a:buClr>
              <a:buSzPts val="1400"/>
              <a:buFont typeface="Wingdings" panose="05000000000000000000" pitchFamily="2" charset="2"/>
              <a:buChar char="q"/>
            </a:pPr>
            <a:r>
              <a:rPr lang="it-IT" sz="1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 luglio </a:t>
            </a:r>
            <a:r>
              <a:rPr lang="it-IT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termine ultimo di presentazione delle candidature</a:t>
            </a:r>
          </a:p>
          <a:p>
            <a:pPr marL="171450" indent="-171450">
              <a:spcBef>
                <a:spcPts val="600"/>
              </a:spcBef>
              <a:buClr>
                <a:schemeClr val="dk1"/>
              </a:buClr>
              <a:buSzPts val="1400"/>
              <a:buFont typeface="Wingdings" panose="05000000000000000000" pitchFamily="2" charset="2"/>
              <a:buChar char="q"/>
            </a:pPr>
            <a:r>
              <a:rPr lang="it-IT" sz="1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 luglio </a:t>
            </a:r>
            <a:r>
              <a:rPr lang="it-IT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chiusura dell’istruttoria e restituzione esiti</a:t>
            </a:r>
          </a:p>
          <a:p>
            <a:pPr marL="171450" indent="-171450">
              <a:spcBef>
                <a:spcPts val="600"/>
              </a:spcBef>
              <a:spcAft>
                <a:spcPts val="600"/>
              </a:spcAft>
              <a:buClr>
                <a:schemeClr val="dk1"/>
              </a:buClr>
              <a:buSzPts val="1400"/>
              <a:buFont typeface="Wingdings" panose="05000000000000000000" pitchFamily="2" charset="2"/>
              <a:buChar char="q"/>
            </a:pPr>
            <a:r>
              <a:rPr lang="it-IT" sz="1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29 luglio </a:t>
            </a:r>
            <a:r>
              <a:rPr lang="it-IT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Decreto presidenziale di approvazione delle candidature e comunicazione alla RER</a:t>
            </a:r>
            <a:endParaRPr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75206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07" name="Google Shape;1007;p21" descr="logo-PROV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211637" y="188912"/>
            <a:ext cx="476250" cy="685800"/>
          </a:xfrm>
          <a:prstGeom prst="rect">
            <a:avLst/>
          </a:prstGeom>
          <a:noFill/>
          <a:ln>
            <a:noFill/>
          </a:ln>
        </p:spPr>
      </p:pic>
      <p:sp>
        <p:nvSpPr>
          <p:cNvPr id="1010" name="Google Shape;1010;p21"/>
          <p:cNvSpPr txBox="1"/>
          <p:nvPr/>
        </p:nvSpPr>
        <p:spPr>
          <a:xfrm>
            <a:off x="460608" y="2447616"/>
            <a:ext cx="2266648" cy="338514"/>
          </a:xfrm>
          <a:prstGeom prst="rect">
            <a:avLst/>
          </a:prstGeom>
          <a:solidFill>
            <a:srgbClr val="FFFF99"/>
          </a:solidFill>
          <a:ln w="28575" cap="flat" cmpd="sng">
            <a:solidFill>
              <a:srgbClr val="00206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US" sz="1600" b="1" i="0" u="none" cap="all" dirty="0" err="1">
                <a:solidFill>
                  <a:schemeClr val="dk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Enti</a:t>
            </a:r>
            <a:r>
              <a:rPr lang="en-US" sz="1600" b="1" i="0" u="none" cap="all" dirty="0">
                <a:solidFill>
                  <a:schemeClr val="dk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 </a:t>
            </a:r>
            <a:r>
              <a:rPr lang="en-US" sz="1600" b="1" i="0" u="none" cap="all" dirty="0" err="1">
                <a:solidFill>
                  <a:schemeClr val="dk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beneficiari</a:t>
            </a:r>
            <a:endParaRPr sz="1600" cap="al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14" name="Google Shape;1014;p21"/>
          <p:cNvSpPr txBox="1"/>
          <p:nvPr/>
        </p:nvSpPr>
        <p:spPr>
          <a:xfrm>
            <a:off x="453625" y="3259990"/>
            <a:ext cx="3026664" cy="338514"/>
          </a:xfrm>
          <a:prstGeom prst="rect">
            <a:avLst/>
          </a:prstGeom>
          <a:solidFill>
            <a:srgbClr val="FFFF99"/>
          </a:solidFill>
          <a:ln w="28575" cap="flat" cmpd="sng">
            <a:solidFill>
              <a:srgbClr val="92D05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it-IT" sz="1600" b="1" cap="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RISORSE DISPONIBILI</a:t>
            </a:r>
            <a:endParaRPr sz="1600" b="1" cap="al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15" name="Google Shape;1015;p21"/>
          <p:cNvSpPr txBox="1"/>
          <p:nvPr/>
        </p:nvSpPr>
        <p:spPr>
          <a:xfrm>
            <a:off x="572573" y="4373417"/>
            <a:ext cx="2266648" cy="338514"/>
          </a:xfrm>
          <a:prstGeom prst="rect">
            <a:avLst/>
          </a:prstGeom>
          <a:solidFill>
            <a:srgbClr val="FFFF99"/>
          </a:solidFill>
          <a:ln w="28575" cap="flat" cmpd="sng">
            <a:solidFill>
              <a:srgbClr val="7030A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>
              <a:buClr>
                <a:schemeClr val="dk1"/>
              </a:buClr>
              <a:buSzPts val="1400"/>
            </a:pPr>
            <a:r>
              <a:rPr lang="it-IT" sz="1600" b="1" cap="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LIMITI DI SPESA</a:t>
            </a:r>
            <a:endParaRPr sz="1600" b="1" cap="al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17" name="Google Shape;1017;p21" descr="logo-PROV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211637" y="188912"/>
            <a:ext cx="476250" cy="685800"/>
          </a:xfrm>
          <a:prstGeom prst="rect">
            <a:avLst/>
          </a:prstGeom>
          <a:noFill/>
          <a:ln>
            <a:noFill/>
          </a:ln>
        </p:spPr>
      </p:pic>
      <p:sp>
        <p:nvSpPr>
          <p:cNvPr id="14" name="Google Shape;1014;p21">
            <a:extLst>
              <a:ext uri="{FF2B5EF4-FFF2-40B4-BE49-F238E27FC236}">
                <a16:creationId xmlns:a16="http://schemas.microsoft.com/office/drawing/2014/main" id="{ABD7387A-EA94-450E-80F3-D71D279BFC2C}"/>
              </a:ext>
            </a:extLst>
          </p:cNvPr>
          <p:cNvSpPr txBox="1"/>
          <p:nvPr/>
        </p:nvSpPr>
        <p:spPr>
          <a:xfrm>
            <a:off x="4321876" y="2923022"/>
            <a:ext cx="4361513" cy="338514"/>
          </a:xfrm>
          <a:prstGeom prst="rect">
            <a:avLst/>
          </a:prstGeom>
          <a:noFill/>
          <a:ln w="19050" cap="flat" cmpd="sng">
            <a:solidFill>
              <a:srgbClr val="92D05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just">
              <a:buClr>
                <a:schemeClr val="dk1"/>
              </a:buClr>
              <a:buSzPts val="1400"/>
            </a:pPr>
            <a:r>
              <a:rPr lang="it-IT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Euro   1.000.000,00   RISORSE DISPONIBILI </a:t>
            </a:r>
            <a:endParaRPr sz="16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Google Shape;1010;p21">
            <a:extLst>
              <a:ext uri="{FF2B5EF4-FFF2-40B4-BE49-F238E27FC236}">
                <a16:creationId xmlns:a16="http://schemas.microsoft.com/office/drawing/2014/main" id="{ACF5C422-7CF1-422E-8C72-021BC7496E51}"/>
              </a:ext>
            </a:extLst>
          </p:cNvPr>
          <p:cNvSpPr txBox="1"/>
          <p:nvPr/>
        </p:nvSpPr>
        <p:spPr>
          <a:xfrm>
            <a:off x="4321876" y="2435010"/>
            <a:ext cx="2787134" cy="461624"/>
          </a:xfrm>
          <a:prstGeom prst="rect">
            <a:avLst/>
          </a:prstGeom>
          <a:noFill/>
          <a:ln w="19050" cap="flat" cmpd="sng">
            <a:solidFill>
              <a:srgbClr val="00206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it-IT" sz="12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Comuni, singoli associati,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it-IT" sz="12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Unioni di Comuni</a:t>
            </a:r>
            <a:endParaRPr sz="1200" b="1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Google Shape;1015;p21">
            <a:extLst>
              <a:ext uri="{FF2B5EF4-FFF2-40B4-BE49-F238E27FC236}">
                <a16:creationId xmlns:a16="http://schemas.microsoft.com/office/drawing/2014/main" id="{C688A769-A6E6-45A7-AEEC-96214436829D}"/>
              </a:ext>
            </a:extLst>
          </p:cNvPr>
          <p:cNvSpPr txBox="1"/>
          <p:nvPr/>
        </p:nvSpPr>
        <p:spPr>
          <a:xfrm>
            <a:off x="4330267" y="4364232"/>
            <a:ext cx="4369410" cy="959646"/>
          </a:xfrm>
          <a:prstGeom prst="rect">
            <a:avLst/>
          </a:prstGeom>
          <a:noFill/>
          <a:ln w="19050" cap="flat" cmpd="sng">
            <a:solidFill>
              <a:srgbClr val="7030A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just">
              <a:lnSpc>
                <a:spcPct val="107000"/>
              </a:lnSpc>
            </a:pPr>
            <a:r>
              <a:rPr lang="it-IT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Limite massimo di spesa ammissibile </a:t>
            </a:r>
            <a:r>
              <a:rPr lang="it-IT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€ 80.000,00 e minimo euro 40.000,00.</a:t>
            </a:r>
            <a:endParaRPr lang="it-IT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Bef>
                <a:spcPts val="600"/>
              </a:spcBef>
            </a:pPr>
            <a:r>
              <a:rPr lang="it-IT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 beneficio è cumulabile.</a:t>
            </a:r>
            <a:endParaRPr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8" name="Google Shape;195;p2">
            <a:extLst>
              <a:ext uri="{FF2B5EF4-FFF2-40B4-BE49-F238E27FC236}">
                <a16:creationId xmlns:a16="http://schemas.microsoft.com/office/drawing/2014/main" id="{F4879C44-8E3E-4DC3-9DFF-F4C8BF0F5EB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35720789"/>
              </p:ext>
            </p:extLst>
          </p:nvPr>
        </p:nvGraphicFramePr>
        <p:xfrm>
          <a:off x="460606" y="1063278"/>
          <a:ext cx="8222783" cy="1143010"/>
        </p:xfrm>
        <a:graphic>
          <a:graphicData uri="http://schemas.openxmlformats.org/drawingml/2006/table">
            <a:tbl>
              <a:tblPr>
                <a:noFill/>
                <a:tableStyleId>{E93A05E3-3416-45BF-8EED-E0FB6962D1D6}</a:tableStyleId>
              </a:tblPr>
              <a:tblGrid>
                <a:gridCol w="822278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940827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it-IT" sz="12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it-IT" sz="12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400" b="1" u="sng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AZIONE B</a:t>
                      </a:r>
                    </a:p>
                    <a:p>
                      <a:pPr marL="0" lvl="0" indent="0" algn="ctr" rtl="0">
                        <a:spcBef>
                          <a:spcPts val="6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400" b="1" i="0" u="none" strike="noStrike" cap="non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Arial"/>
                          <a:cs typeface="Times New Roman" panose="02020603050405020304" pitchFamily="18" charset="0"/>
                          <a:sym typeface="Arial"/>
                        </a:rPr>
                        <a:t>PROGETTI DI PROMOZIONE E MARKETING DEL TERRITORIO</a:t>
                      </a:r>
                      <a:endParaRPr lang="it-IT" sz="14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50" marR="91450" marT="45725" marB="45725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8F8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9" name="Google Shape;1014;p21">
            <a:extLst>
              <a:ext uri="{FF2B5EF4-FFF2-40B4-BE49-F238E27FC236}">
                <a16:creationId xmlns:a16="http://schemas.microsoft.com/office/drawing/2014/main" id="{1B602CF2-9212-4680-97A5-C07586A49D20}"/>
              </a:ext>
            </a:extLst>
          </p:cNvPr>
          <p:cNvSpPr txBox="1"/>
          <p:nvPr/>
        </p:nvSpPr>
        <p:spPr>
          <a:xfrm>
            <a:off x="4321876" y="3398223"/>
            <a:ext cx="4361513" cy="338514"/>
          </a:xfrm>
          <a:prstGeom prst="rect">
            <a:avLst/>
          </a:prstGeom>
          <a:noFill/>
          <a:ln w="19050" cap="flat" cmpd="sng">
            <a:solidFill>
              <a:srgbClr val="92D05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just">
              <a:buClr>
                <a:schemeClr val="dk1"/>
              </a:buClr>
              <a:buSzPts val="1400"/>
            </a:pPr>
            <a:r>
              <a:rPr lang="it-IT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Euro      500.000,00  esercizio finanziario 2026</a:t>
            </a:r>
            <a:endParaRPr sz="16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Google Shape;1014;p21">
            <a:extLst>
              <a:ext uri="{FF2B5EF4-FFF2-40B4-BE49-F238E27FC236}">
                <a16:creationId xmlns:a16="http://schemas.microsoft.com/office/drawing/2014/main" id="{98C7F213-4324-4776-A1D3-B8F844B38319}"/>
              </a:ext>
            </a:extLst>
          </p:cNvPr>
          <p:cNvSpPr txBox="1"/>
          <p:nvPr/>
        </p:nvSpPr>
        <p:spPr>
          <a:xfrm>
            <a:off x="4321876" y="3848570"/>
            <a:ext cx="4361513" cy="338514"/>
          </a:xfrm>
          <a:prstGeom prst="rect">
            <a:avLst/>
          </a:prstGeom>
          <a:noFill/>
          <a:ln w="19050" cap="flat" cmpd="sng">
            <a:solidFill>
              <a:srgbClr val="92D05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just">
              <a:buClr>
                <a:schemeClr val="dk1"/>
              </a:buClr>
              <a:buSzPts val="1400"/>
            </a:pPr>
            <a:r>
              <a:rPr lang="it-IT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Euro      500.000,00  esercizio finanziario 2027</a:t>
            </a:r>
            <a:endParaRPr sz="16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62205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07" name="Google Shape;1007;p21" descr="logo-PROV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211637" y="188912"/>
            <a:ext cx="476250" cy="6858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17" name="Google Shape;1017;p21" descr="logo-PROV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211637" y="188912"/>
            <a:ext cx="476250" cy="685800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13" name="Google Shape;195;p2">
            <a:extLst>
              <a:ext uri="{FF2B5EF4-FFF2-40B4-BE49-F238E27FC236}">
                <a16:creationId xmlns:a16="http://schemas.microsoft.com/office/drawing/2014/main" id="{0CB80B86-6576-4C68-969F-A638F3E192F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23002255"/>
              </p:ext>
            </p:extLst>
          </p:nvPr>
        </p:nvGraphicFramePr>
        <p:xfrm>
          <a:off x="460608" y="1001072"/>
          <a:ext cx="8222783" cy="940827"/>
        </p:xfrm>
        <a:graphic>
          <a:graphicData uri="http://schemas.openxmlformats.org/drawingml/2006/table">
            <a:tbl>
              <a:tblPr>
                <a:noFill/>
                <a:tableStyleId>{E93A05E3-3416-45BF-8EED-E0FB6962D1D6}</a:tableStyleId>
              </a:tblPr>
              <a:tblGrid>
                <a:gridCol w="822278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940827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it-IT" sz="12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400" b="1" u="sng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AZIONE B</a:t>
                      </a:r>
                    </a:p>
                    <a:p>
                      <a:pPr marL="0" lvl="0" indent="0" algn="ctr" rtl="0">
                        <a:spcBef>
                          <a:spcPts val="6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400" b="1" i="0" u="none" strike="noStrike" cap="non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Arial"/>
                          <a:cs typeface="Times New Roman" panose="02020603050405020304" pitchFamily="18" charset="0"/>
                          <a:sym typeface="Arial"/>
                        </a:rPr>
                        <a:t>PROGETTI DI PROMOZIONE E MARKETING DEL TERRITORIO</a:t>
                      </a:r>
                      <a:endParaRPr sz="14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50" marR="91450" marT="45725" marB="45725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8F8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4" name="Google Shape;1014;p21">
            <a:extLst>
              <a:ext uri="{FF2B5EF4-FFF2-40B4-BE49-F238E27FC236}">
                <a16:creationId xmlns:a16="http://schemas.microsoft.com/office/drawing/2014/main" id="{ABD7387A-EA94-450E-80F3-D71D279BFC2C}"/>
              </a:ext>
            </a:extLst>
          </p:cNvPr>
          <p:cNvSpPr txBox="1"/>
          <p:nvPr/>
        </p:nvSpPr>
        <p:spPr>
          <a:xfrm>
            <a:off x="3144416" y="2582988"/>
            <a:ext cx="5085184" cy="830956"/>
          </a:xfrm>
          <a:prstGeom prst="rect">
            <a:avLst/>
          </a:prstGeom>
          <a:noFill/>
          <a:ln w="19050" cap="flat" cmpd="sng">
            <a:solidFill>
              <a:srgbClr val="92D05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>
              <a:buClr>
                <a:schemeClr val="dk1"/>
              </a:buClr>
              <a:buSzPts val="1400"/>
            </a:pPr>
            <a:r>
              <a:rPr lang="it-IT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Comuni singoli o associati (con capofila e apposita convenzione tra Comuni)  e Unioni di Comuni con + 15.000 ab.</a:t>
            </a:r>
            <a:endParaRPr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Google Shape;1010;p21">
            <a:extLst>
              <a:ext uri="{FF2B5EF4-FFF2-40B4-BE49-F238E27FC236}">
                <a16:creationId xmlns:a16="http://schemas.microsoft.com/office/drawing/2014/main" id="{ACF5C422-7CF1-422E-8C72-021BC7496E51}"/>
              </a:ext>
            </a:extLst>
          </p:cNvPr>
          <p:cNvSpPr txBox="1"/>
          <p:nvPr/>
        </p:nvSpPr>
        <p:spPr>
          <a:xfrm>
            <a:off x="3144416" y="2116563"/>
            <a:ext cx="2787134" cy="338514"/>
          </a:xfrm>
          <a:prstGeom prst="rect">
            <a:avLst/>
          </a:prstGeom>
          <a:noFill/>
          <a:ln w="19050" cap="flat" cmpd="sng">
            <a:solidFill>
              <a:srgbClr val="00206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US" sz="1600" dirty="0">
                <a:solidFill>
                  <a:schemeClr val="dk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max</a:t>
            </a:r>
            <a:r>
              <a:rPr lang="en-US" sz="1600" i="0" u="none" dirty="0">
                <a:solidFill>
                  <a:schemeClr val="dk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 </a:t>
            </a:r>
            <a:r>
              <a:rPr lang="en-US" sz="1600" dirty="0">
                <a:solidFill>
                  <a:schemeClr val="dk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due candidature</a:t>
            </a:r>
            <a:endParaRPr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Google Shape;1015;p21">
            <a:extLst>
              <a:ext uri="{FF2B5EF4-FFF2-40B4-BE49-F238E27FC236}">
                <a16:creationId xmlns:a16="http://schemas.microsoft.com/office/drawing/2014/main" id="{C688A769-A6E6-45A7-AEEC-96214436829D}"/>
              </a:ext>
            </a:extLst>
          </p:cNvPr>
          <p:cNvSpPr txBox="1"/>
          <p:nvPr/>
        </p:nvSpPr>
        <p:spPr>
          <a:xfrm>
            <a:off x="3144416" y="3429000"/>
            <a:ext cx="5635690" cy="3185447"/>
          </a:xfrm>
          <a:prstGeom prst="rect">
            <a:avLst/>
          </a:prstGeom>
          <a:noFill/>
          <a:ln w="19050" cap="flat" cmpd="sng">
            <a:solidFill>
              <a:schemeClr val="accent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171450" lvl="0" indent="-171450" algn="just">
              <a:buFont typeface="Arial" panose="020B0604020202020204" pitchFamily="34" charset="0"/>
              <a:buChar char="•"/>
            </a:pPr>
            <a:r>
              <a:rPr lang="it-IT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Comuni singoli &gt; 50.000 abitanti</a:t>
            </a:r>
          </a:p>
          <a:p>
            <a:pPr marL="171450" lvl="0" indent="-171450" algn="just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it-IT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Unioni di Comuni, con sub-priorità all’Unione con più abitanti</a:t>
            </a:r>
          </a:p>
          <a:p>
            <a:pPr marL="171450" lvl="0" indent="-171450" algn="just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it-IT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Gruppi di Comuni associati, con sub-priorità al gruppo di Comuni con più abitanti</a:t>
            </a:r>
          </a:p>
          <a:p>
            <a:pPr marL="171450" lvl="0" indent="-171450" algn="just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it-IT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Comuni singoli &gt; 15.000 abitanti, con sub-priorità al Comune con più abitanti</a:t>
            </a:r>
          </a:p>
          <a:p>
            <a:pPr marL="171450" lvl="0" indent="-171450" algn="just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it-IT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Enti locali che non hanno ricevuto contributi nella presente azione (principio della rotazione)</a:t>
            </a:r>
          </a:p>
          <a:p>
            <a:pPr marL="171450" indent="-171450" algn="just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it-IT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carattere sistemico che si integrino con le politiche di promozione culturale, rafforzando la fruizione sociale ed esperienziale dei centri storici e delle aree urbane</a:t>
            </a:r>
            <a:endParaRPr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Google Shape;1010;p21">
            <a:extLst>
              <a:ext uri="{FF2B5EF4-FFF2-40B4-BE49-F238E27FC236}">
                <a16:creationId xmlns:a16="http://schemas.microsoft.com/office/drawing/2014/main" id="{97286F23-13D2-42D5-82BD-6EC15E08F732}"/>
              </a:ext>
            </a:extLst>
          </p:cNvPr>
          <p:cNvSpPr txBox="1"/>
          <p:nvPr/>
        </p:nvSpPr>
        <p:spPr>
          <a:xfrm>
            <a:off x="460607" y="2098901"/>
            <a:ext cx="2266648" cy="307736"/>
          </a:xfrm>
          <a:prstGeom prst="rect">
            <a:avLst/>
          </a:prstGeom>
          <a:solidFill>
            <a:srgbClr val="FFFF99"/>
          </a:solidFill>
          <a:ln w="28575" cap="flat" cmpd="sng">
            <a:solidFill>
              <a:srgbClr val="00206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US" sz="1400" b="1" i="0" u="none" cap="all" dirty="0" err="1">
                <a:solidFill>
                  <a:schemeClr val="dk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Enti</a:t>
            </a:r>
            <a:r>
              <a:rPr lang="en-US" sz="1400" b="1" i="0" u="none" cap="all" dirty="0">
                <a:solidFill>
                  <a:schemeClr val="dk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 </a:t>
            </a:r>
            <a:r>
              <a:rPr lang="en-US" sz="1400" b="1" i="0" u="none" cap="all" dirty="0" err="1">
                <a:solidFill>
                  <a:schemeClr val="dk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beneficiari</a:t>
            </a:r>
            <a:endParaRPr cap="al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Google Shape;1014;p21">
            <a:extLst>
              <a:ext uri="{FF2B5EF4-FFF2-40B4-BE49-F238E27FC236}">
                <a16:creationId xmlns:a16="http://schemas.microsoft.com/office/drawing/2014/main" id="{CE0FE078-C1CB-4BC5-A457-1996CE42BB8D}"/>
              </a:ext>
            </a:extLst>
          </p:cNvPr>
          <p:cNvSpPr txBox="1"/>
          <p:nvPr/>
        </p:nvSpPr>
        <p:spPr>
          <a:xfrm>
            <a:off x="431011" y="2750716"/>
            <a:ext cx="2296244" cy="523180"/>
          </a:xfrm>
          <a:prstGeom prst="rect">
            <a:avLst/>
          </a:prstGeom>
          <a:solidFill>
            <a:srgbClr val="FFFF99"/>
          </a:solidFill>
          <a:ln w="28575" cap="flat" cmpd="sng">
            <a:solidFill>
              <a:srgbClr val="92D05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it-IT" b="1" cap="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Condizioni di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it-IT" b="1" cap="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ammissibilità </a:t>
            </a:r>
            <a:endParaRPr b="1" cap="al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Google Shape;1015;p21">
            <a:extLst>
              <a:ext uri="{FF2B5EF4-FFF2-40B4-BE49-F238E27FC236}">
                <a16:creationId xmlns:a16="http://schemas.microsoft.com/office/drawing/2014/main" id="{3A767967-8112-4F2D-B050-5964DCD868C6}"/>
              </a:ext>
            </a:extLst>
          </p:cNvPr>
          <p:cNvSpPr txBox="1"/>
          <p:nvPr/>
        </p:nvSpPr>
        <p:spPr>
          <a:xfrm>
            <a:off x="460607" y="4335699"/>
            <a:ext cx="2266648" cy="338514"/>
          </a:xfrm>
          <a:prstGeom prst="rect">
            <a:avLst/>
          </a:prstGeom>
          <a:solidFill>
            <a:srgbClr val="FFFF99"/>
          </a:solidFill>
          <a:ln w="28575" cap="flat" cmpd="sng">
            <a:solidFill>
              <a:schemeClr val="accent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>
              <a:buClr>
                <a:schemeClr val="dk1"/>
              </a:buClr>
              <a:buSzPts val="1400"/>
            </a:pPr>
            <a:r>
              <a:rPr lang="en-US" sz="1600" b="1" cap="all" dirty="0" err="1">
                <a:solidFill>
                  <a:schemeClr val="dk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Priorità</a:t>
            </a:r>
            <a:endParaRPr sz="1600" cap="al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1780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07" name="Google Shape;1007;p21" descr="logo-PROV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211637" y="188912"/>
            <a:ext cx="476250" cy="6858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17" name="Google Shape;1017;p21" descr="logo-PROV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211637" y="188912"/>
            <a:ext cx="476250" cy="685800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13" name="Google Shape;195;p2">
            <a:extLst>
              <a:ext uri="{FF2B5EF4-FFF2-40B4-BE49-F238E27FC236}">
                <a16:creationId xmlns:a16="http://schemas.microsoft.com/office/drawing/2014/main" id="{0CB80B86-6576-4C68-969F-A638F3E192F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12830538"/>
              </p:ext>
            </p:extLst>
          </p:nvPr>
        </p:nvGraphicFramePr>
        <p:xfrm>
          <a:off x="460608" y="1001072"/>
          <a:ext cx="8222783" cy="960130"/>
        </p:xfrm>
        <a:graphic>
          <a:graphicData uri="http://schemas.openxmlformats.org/drawingml/2006/table">
            <a:tbl>
              <a:tblPr>
                <a:noFill/>
                <a:tableStyleId>{E93A05E3-3416-45BF-8EED-E0FB6962D1D6}</a:tableStyleId>
              </a:tblPr>
              <a:tblGrid>
                <a:gridCol w="822278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940827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it-IT" sz="12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400" b="1" u="sng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AZIONE B</a:t>
                      </a:r>
                    </a:p>
                    <a:p>
                      <a:pPr marL="0" lvl="0" indent="0" algn="ctr" rtl="0">
                        <a:spcBef>
                          <a:spcPts val="6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400" b="1" i="0" u="none" strike="noStrike" cap="non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Arial"/>
                          <a:cs typeface="Times New Roman" panose="02020603050405020304" pitchFamily="18" charset="0"/>
                          <a:sym typeface="Arial"/>
                        </a:rPr>
                        <a:t>PROGETTI DI PROMOZIONE E MARKETING DEL TERRITORIO</a:t>
                      </a:r>
                      <a:endParaRPr lang="it-IT" sz="14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50" marR="91450" marT="45725" marB="45725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8F8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2" name="Google Shape;1010;p21">
            <a:extLst>
              <a:ext uri="{FF2B5EF4-FFF2-40B4-BE49-F238E27FC236}">
                <a16:creationId xmlns:a16="http://schemas.microsoft.com/office/drawing/2014/main" id="{F9F181AC-FA80-458A-A4F0-0300A3EE31CC}"/>
              </a:ext>
            </a:extLst>
          </p:cNvPr>
          <p:cNvSpPr txBox="1"/>
          <p:nvPr/>
        </p:nvSpPr>
        <p:spPr>
          <a:xfrm>
            <a:off x="3549141" y="2255983"/>
            <a:ext cx="4468022" cy="3600945"/>
          </a:xfrm>
          <a:prstGeom prst="rect">
            <a:avLst/>
          </a:prstGeom>
          <a:noFill/>
          <a:ln w="19050" cap="flat" cmpd="sng">
            <a:solidFill>
              <a:schemeClr val="folHlink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171450" lvl="0" indent="-171450" algn="just">
              <a:buFont typeface="Arial" panose="020B0604020202020204" pitchFamily="34" charset="0"/>
              <a:buChar char="•"/>
            </a:pPr>
            <a:r>
              <a:rPr lang="it-IT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promozione e/o realizzazione di eventi e manifestazioni</a:t>
            </a:r>
          </a:p>
          <a:p>
            <a:pPr marL="171450" lvl="0" indent="-171450" algn="just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it-IT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promozione e valorizzazione di risorse del territorio su cui costruire itinerari e percorsi tematici</a:t>
            </a:r>
          </a:p>
          <a:p>
            <a:pPr marL="171450" lvl="0" indent="-171450" algn="just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it-IT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valorizzazione immagine del territorio: marchio territoriale e immagine coordinata, abaco arredo urbano, ecc.</a:t>
            </a:r>
          </a:p>
          <a:p>
            <a:pPr marL="171450" lvl="0" indent="-171450" algn="just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it-IT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strumenti di comunicazione</a:t>
            </a:r>
          </a:p>
          <a:p>
            <a:pPr marL="171450" indent="-171450" algn="just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it-IT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gestione di servizi comuni adeguati all’esigenza dell’area di riferimento (logistica, vigilanza, navetta, pulizia e manutenzione aree ad uso pubblico ecc.)</a:t>
            </a:r>
          </a:p>
        </p:txBody>
      </p:sp>
      <p:sp>
        <p:nvSpPr>
          <p:cNvPr id="7" name="Google Shape;1010;p21">
            <a:extLst>
              <a:ext uri="{FF2B5EF4-FFF2-40B4-BE49-F238E27FC236}">
                <a16:creationId xmlns:a16="http://schemas.microsoft.com/office/drawing/2014/main" id="{F0A4E952-C55F-4224-92D2-7865B3B289C8}"/>
              </a:ext>
            </a:extLst>
          </p:cNvPr>
          <p:cNvSpPr txBox="1"/>
          <p:nvPr/>
        </p:nvSpPr>
        <p:spPr>
          <a:xfrm>
            <a:off x="581906" y="3003414"/>
            <a:ext cx="2620323" cy="584735"/>
          </a:xfrm>
          <a:prstGeom prst="rect">
            <a:avLst/>
          </a:prstGeom>
          <a:solidFill>
            <a:srgbClr val="FFFF99"/>
          </a:solidFill>
          <a:ln w="28575" cap="flat" cmpd="sng">
            <a:solidFill>
              <a:schemeClr val="folHlink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US" sz="1600" b="1" cap="all" dirty="0" err="1">
                <a:solidFill>
                  <a:schemeClr val="dk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Interventi</a:t>
            </a:r>
            <a:r>
              <a:rPr lang="en-US" b="1" cap="all" dirty="0">
                <a:solidFill>
                  <a:schemeClr val="dk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cap="all" dirty="0" err="1">
                <a:solidFill>
                  <a:schemeClr val="dk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ammissibili</a:t>
            </a:r>
            <a:endParaRPr sz="1600" cap="al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0208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07" name="Google Shape;1007;p21" descr="logo-PROV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211637" y="188912"/>
            <a:ext cx="476250" cy="6858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17" name="Google Shape;1017;p21" descr="logo-PROV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211637" y="188912"/>
            <a:ext cx="476250" cy="685800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13" name="Google Shape;195;p2">
            <a:extLst>
              <a:ext uri="{FF2B5EF4-FFF2-40B4-BE49-F238E27FC236}">
                <a16:creationId xmlns:a16="http://schemas.microsoft.com/office/drawing/2014/main" id="{0CB80B86-6576-4C68-969F-A638F3E192F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56450872"/>
              </p:ext>
            </p:extLst>
          </p:nvPr>
        </p:nvGraphicFramePr>
        <p:xfrm>
          <a:off x="460608" y="1001072"/>
          <a:ext cx="8222783" cy="960130"/>
        </p:xfrm>
        <a:graphic>
          <a:graphicData uri="http://schemas.openxmlformats.org/drawingml/2006/table">
            <a:tbl>
              <a:tblPr>
                <a:noFill/>
                <a:tableStyleId>{E93A05E3-3416-45BF-8EED-E0FB6962D1D6}</a:tableStyleId>
              </a:tblPr>
              <a:tblGrid>
                <a:gridCol w="822278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940827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it-IT" sz="12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400" b="1" u="sng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AZIONE B</a:t>
                      </a:r>
                    </a:p>
                    <a:p>
                      <a:pPr marL="0" lvl="0" indent="0" algn="ctr" rtl="0">
                        <a:spcBef>
                          <a:spcPts val="6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400" b="1" i="0" u="none" strike="noStrike" cap="none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Arial"/>
                          <a:cs typeface="Times New Roman" panose="02020603050405020304" pitchFamily="18" charset="0"/>
                          <a:sym typeface="Arial"/>
                        </a:rPr>
                        <a:t>PROGETTI DI PROMOZIONE E MARKETING DEL TERRITORIO</a:t>
                      </a:r>
                      <a:endParaRPr lang="it-IT" sz="14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50" marR="91450" marT="45725" marB="45725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8F8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0" name="Google Shape;1014;p21">
            <a:extLst>
              <a:ext uri="{FF2B5EF4-FFF2-40B4-BE49-F238E27FC236}">
                <a16:creationId xmlns:a16="http://schemas.microsoft.com/office/drawing/2014/main" id="{C292BF1C-E9B5-41CE-BFC4-A1E80A4722F7}"/>
              </a:ext>
            </a:extLst>
          </p:cNvPr>
          <p:cNvSpPr txBox="1"/>
          <p:nvPr/>
        </p:nvSpPr>
        <p:spPr>
          <a:xfrm>
            <a:off x="3744321" y="2075143"/>
            <a:ext cx="4935334" cy="1461898"/>
          </a:xfrm>
          <a:prstGeom prst="rect">
            <a:avLst/>
          </a:prstGeom>
          <a:noFill/>
          <a:ln w="19050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>
              <a:spcBef>
                <a:spcPts val="600"/>
              </a:spcBef>
              <a:buClr>
                <a:schemeClr val="dk1"/>
              </a:buClr>
              <a:buSzPts val="1400"/>
            </a:pPr>
            <a:r>
              <a:rPr lang="it-IT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Progetti avviati dal 1° gennaio 2026</a:t>
            </a:r>
          </a:p>
          <a:p>
            <a:pPr>
              <a:spcBef>
                <a:spcPts val="600"/>
              </a:spcBef>
              <a:buClr>
                <a:schemeClr val="dk1"/>
              </a:buClr>
              <a:buSzPts val="1400"/>
            </a:pPr>
            <a:r>
              <a:rPr lang="it-IT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Realizzazione Progetto - Anno 2026 - 50%</a:t>
            </a:r>
          </a:p>
          <a:p>
            <a:pPr lvl="0">
              <a:spcBef>
                <a:spcPts val="600"/>
              </a:spcBef>
              <a:buClr>
                <a:schemeClr val="dk1"/>
              </a:buClr>
              <a:buSzPts val="1400"/>
            </a:pPr>
            <a:r>
              <a:rPr lang="it-IT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Realizzazione Progetto - Anno 2027 – 50%</a:t>
            </a:r>
          </a:p>
          <a:p>
            <a:pPr lvl="0">
              <a:spcBef>
                <a:spcPts val="600"/>
              </a:spcBef>
              <a:spcAft>
                <a:spcPts val="600"/>
              </a:spcAft>
              <a:buClr>
                <a:schemeClr val="dk1"/>
              </a:buClr>
              <a:buSzPts val="1400"/>
            </a:pPr>
            <a:r>
              <a:rPr lang="it-IT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Conclusione e rendicontazione  progetto 31/07/2027</a:t>
            </a:r>
            <a:endParaRPr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Google Shape;1014;p21">
            <a:extLst>
              <a:ext uri="{FF2B5EF4-FFF2-40B4-BE49-F238E27FC236}">
                <a16:creationId xmlns:a16="http://schemas.microsoft.com/office/drawing/2014/main" id="{B1362C43-3B01-412E-9110-AB854C63525C}"/>
              </a:ext>
            </a:extLst>
          </p:cNvPr>
          <p:cNvSpPr txBox="1"/>
          <p:nvPr/>
        </p:nvSpPr>
        <p:spPr>
          <a:xfrm>
            <a:off x="3810417" y="5983117"/>
            <a:ext cx="4468021" cy="461624"/>
          </a:xfrm>
          <a:prstGeom prst="rect">
            <a:avLst/>
          </a:prstGeom>
          <a:noFill/>
          <a:ln w="19050" cap="flat" cmpd="sng">
            <a:solidFill>
              <a:srgbClr val="7030A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>
              <a:buClr>
                <a:schemeClr val="dk1"/>
              </a:buClr>
              <a:buSzPts val="1400"/>
            </a:pPr>
            <a:r>
              <a:rPr lang="it-IT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Progetto da inviare entro il 15 settembre 2025 </a:t>
            </a:r>
            <a:r>
              <a:rPr lang="it-IT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mediante PEC all’indirizzo </a:t>
            </a:r>
            <a:r>
              <a:rPr lang="it-IT" sz="1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comtur@postacert.regione.emilia-romagna.it</a:t>
            </a:r>
            <a:endParaRPr sz="1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Google Shape;1014;p21">
            <a:extLst>
              <a:ext uri="{FF2B5EF4-FFF2-40B4-BE49-F238E27FC236}">
                <a16:creationId xmlns:a16="http://schemas.microsoft.com/office/drawing/2014/main" id="{60E6502C-3EC2-4ADB-86BE-A134C6D02896}"/>
              </a:ext>
            </a:extLst>
          </p:cNvPr>
          <p:cNvSpPr txBox="1"/>
          <p:nvPr/>
        </p:nvSpPr>
        <p:spPr>
          <a:xfrm>
            <a:off x="460608" y="2651732"/>
            <a:ext cx="3283712" cy="523180"/>
          </a:xfrm>
          <a:prstGeom prst="rect">
            <a:avLst/>
          </a:prstGeom>
          <a:solidFill>
            <a:srgbClr val="FFFF99"/>
          </a:solidFill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it-I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CRONOPROGRAMMA  DELLA REGIONE</a:t>
            </a:r>
            <a:endParaRPr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Google Shape;1014;p21">
            <a:extLst>
              <a:ext uri="{FF2B5EF4-FFF2-40B4-BE49-F238E27FC236}">
                <a16:creationId xmlns:a16="http://schemas.microsoft.com/office/drawing/2014/main" id="{6DF9256E-F519-4071-9DAC-AD705A60DA85}"/>
              </a:ext>
            </a:extLst>
          </p:cNvPr>
          <p:cNvSpPr txBox="1"/>
          <p:nvPr/>
        </p:nvSpPr>
        <p:spPr>
          <a:xfrm>
            <a:off x="460608" y="4105979"/>
            <a:ext cx="3283712" cy="523180"/>
          </a:xfrm>
          <a:prstGeom prst="rect">
            <a:avLst/>
          </a:prstGeom>
          <a:solidFill>
            <a:srgbClr val="FFFF99"/>
          </a:solidFill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it-I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CRONOPROGRAMMA ISTRUTTORIA PROVINCIALE</a:t>
            </a:r>
            <a:endParaRPr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Rettangolo 17">
            <a:extLst>
              <a:ext uri="{FF2B5EF4-FFF2-40B4-BE49-F238E27FC236}">
                <a16:creationId xmlns:a16="http://schemas.microsoft.com/office/drawing/2014/main" id="{05ADF114-A548-44E4-B3D1-8986BB0823EA}"/>
              </a:ext>
            </a:extLst>
          </p:cNvPr>
          <p:cNvSpPr/>
          <p:nvPr/>
        </p:nvSpPr>
        <p:spPr>
          <a:xfrm>
            <a:off x="460608" y="5952319"/>
            <a:ext cx="3283711" cy="523220"/>
          </a:xfrm>
          <a:prstGeom prst="rect">
            <a:avLst/>
          </a:prstGeom>
          <a:solidFill>
            <a:srgbClr val="FFFF99"/>
          </a:solidFill>
          <a:ln w="28575">
            <a:solidFill>
              <a:srgbClr val="7030A0"/>
            </a:solidFill>
          </a:ln>
        </p:spPr>
        <p:txBody>
          <a:bodyPr wrap="square">
            <a:spAutoFit/>
          </a:bodyPr>
          <a:lstStyle/>
          <a:p>
            <a:r>
              <a:rPr lang="it-I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Termini e modalità presentazione del Progetto a cura degli enti candidati</a:t>
            </a:r>
            <a:endParaRPr lang="it-IT" b="1" dirty="0"/>
          </a:p>
        </p:txBody>
      </p:sp>
      <p:sp>
        <p:nvSpPr>
          <p:cNvPr id="14" name="Google Shape;1014;p21">
            <a:extLst>
              <a:ext uri="{FF2B5EF4-FFF2-40B4-BE49-F238E27FC236}">
                <a16:creationId xmlns:a16="http://schemas.microsoft.com/office/drawing/2014/main" id="{B7BE2AA7-8070-43C3-A233-345140722130}"/>
              </a:ext>
            </a:extLst>
          </p:cNvPr>
          <p:cNvSpPr txBox="1"/>
          <p:nvPr/>
        </p:nvSpPr>
        <p:spPr>
          <a:xfrm>
            <a:off x="3744321" y="3555957"/>
            <a:ext cx="4935334" cy="2277506"/>
          </a:xfrm>
          <a:prstGeom prst="rect">
            <a:avLst/>
          </a:prstGeom>
          <a:noFill/>
          <a:ln w="19050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171450" indent="-171450">
              <a:spcBef>
                <a:spcPts val="600"/>
              </a:spcBef>
              <a:buClr>
                <a:schemeClr val="dk1"/>
              </a:buClr>
              <a:buSzPts val="1400"/>
              <a:buFont typeface="Wingdings" panose="05000000000000000000" pitchFamily="2" charset="2"/>
              <a:buChar char="q"/>
            </a:pPr>
            <a:r>
              <a:rPr lang="it-IT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 giugno 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Videoconferenza di concertazione con Comuni e Unioni</a:t>
            </a:r>
          </a:p>
          <a:p>
            <a:pPr marL="171450" indent="-171450">
              <a:spcBef>
                <a:spcPts val="600"/>
              </a:spcBef>
              <a:buClr>
                <a:schemeClr val="dk1"/>
              </a:buClr>
              <a:buSzPts val="1400"/>
              <a:buFont typeface="Wingdings" panose="05000000000000000000" pitchFamily="2" charset="2"/>
              <a:buChar char="q"/>
            </a:pP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Decreto presidenziale di adozione criteri/tempi/modalità del  processo concertativo</a:t>
            </a:r>
          </a:p>
          <a:p>
            <a:pPr marL="171450" indent="-171450">
              <a:spcBef>
                <a:spcPts val="600"/>
              </a:spcBef>
              <a:buClr>
                <a:schemeClr val="dk1"/>
              </a:buClr>
              <a:buSzPts val="1400"/>
              <a:buFont typeface="Wingdings" panose="05000000000000000000" pitchFamily="2" charset="2"/>
              <a:buChar char="q"/>
            </a:pPr>
            <a:r>
              <a:rPr lang="it-IT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 luglio 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termine ultimo di presentazione delle candidature</a:t>
            </a:r>
          </a:p>
          <a:p>
            <a:pPr marL="171450" indent="-171450">
              <a:spcBef>
                <a:spcPts val="600"/>
              </a:spcBef>
              <a:buClr>
                <a:schemeClr val="dk1"/>
              </a:buClr>
              <a:buSzPts val="1400"/>
              <a:buFont typeface="Wingdings" panose="05000000000000000000" pitchFamily="2" charset="2"/>
              <a:buChar char="q"/>
            </a:pPr>
            <a:r>
              <a:rPr lang="it-IT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 luglio 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chiusura dell’istruttoria e restituzione esiti</a:t>
            </a:r>
          </a:p>
          <a:p>
            <a:pPr marL="171450" indent="-171450">
              <a:spcBef>
                <a:spcPts val="600"/>
              </a:spcBef>
              <a:spcAft>
                <a:spcPts val="600"/>
              </a:spcAft>
              <a:buClr>
                <a:schemeClr val="dk1"/>
              </a:buClr>
              <a:buSzPts val="1400"/>
              <a:buFont typeface="Wingdings" panose="05000000000000000000" pitchFamily="2" charset="2"/>
              <a:buChar char="q"/>
            </a:pPr>
            <a:r>
              <a:rPr lang="it-IT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29 luglio 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Decreto presidenziale di approvazione delle candidature e comunicazione alla RER</a:t>
            </a:r>
            <a:endParaRPr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3815158"/>
      </p:ext>
    </p:extLst>
  </p:cSld>
  <p:clrMapOvr>
    <a:masterClrMapping/>
  </p:clrMapOvr>
</p:sld>
</file>

<file path=ppt/theme/theme1.xml><?xml version="1.0" encoding="utf-8"?>
<a:theme xmlns:a="http://schemas.openxmlformats.org/drawingml/2006/main" name="Struttura predefinita">
  <a:themeElements>
    <a:clrScheme name="Struttura predefinita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258</TotalTime>
  <Words>907</Words>
  <Application>Microsoft Office PowerPoint</Application>
  <PresentationFormat>Presentazione su schermo (4:3)</PresentationFormat>
  <Paragraphs>115</Paragraphs>
  <Slides>9</Slides>
  <Notes>9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9</vt:i4>
      </vt:variant>
    </vt:vector>
  </HeadingPairs>
  <TitlesOfParts>
    <vt:vector size="13" baseType="lpstr">
      <vt:lpstr>Arial</vt:lpstr>
      <vt:lpstr>Times New Roman</vt:lpstr>
      <vt:lpstr>Wingdings</vt:lpstr>
      <vt:lpstr>Struttura predefinita</vt:lpstr>
      <vt:lpstr>    Provincia di Forlì-Cesena   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Provincia di Forlì-Cesena</dc:title>
  <dc:creator>Provincia di Forlì-Cesena</dc:creator>
  <cp:lastModifiedBy>erica vitali</cp:lastModifiedBy>
  <cp:revision>63</cp:revision>
  <cp:lastPrinted>2025-06-13T08:24:31Z</cp:lastPrinted>
  <dcterms:created xsi:type="dcterms:W3CDTF">2018-10-03T07:55:46Z</dcterms:created>
  <dcterms:modified xsi:type="dcterms:W3CDTF">2025-06-13T08:29:42Z</dcterms:modified>
</cp:coreProperties>
</file>